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1" r:id="rId3"/>
    <p:sldId id="288" r:id="rId4"/>
    <p:sldId id="276" r:id="rId5"/>
    <p:sldId id="277" r:id="rId6"/>
    <p:sldId id="275" r:id="rId7"/>
    <p:sldId id="261" r:id="rId8"/>
    <p:sldId id="267" r:id="rId9"/>
    <p:sldId id="272" r:id="rId10"/>
    <p:sldId id="273" r:id="rId11"/>
    <p:sldId id="279" r:id="rId12"/>
    <p:sldId id="281" r:id="rId13"/>
    <p:sldId id="280" r:id="rId14"/>
    <p:sldId id="282" r:id="rId15"/>
    <p:sldId id="274" r:id="rId16"/>
    <p:sldId id="283" r:id="rId17"/>
    <p:sldId id="284" r:id="rId18"/>
    <p:sldId id="286" r:id="rId19"/>
    <p:sldId id="28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815"/>
    <p:restoredTop sz="94682"/>
  </p:normalViewPr>
  <p:slideViewPr>
    <p:cSldViewPr snapToGrid="0" snapToObjects="1">
      <p:cViewPr>
        <p:scale>
          <a:sx n="89" d="100"/>
          <a:sy n="89" d="100"/>
        </p:scale>
        <p:origin x="1248" y="9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DD5FAB-4BF9-4D66-85F3-9977C3CEFA23}" type="doc">
      <dgm:prSet loTypeId="urn:microsoft.com/office/officeart/2005/8/layout/vList2" loCatId="list" qsTypeId="urn:microsoft.com/office/officeart/2005/8/quickstyle/3d3" qsCatId="3D" csTypeId="urn:microsoft.com/office/officeart/2005/8/colors/colorful2" csCatId="colorful" phldr="1"/>
      <dgm:spPr/>
      <dgm:t>
        <a:bodyPr/>
        <a:lstStyle/>
        <a:p>
          <a:endParaRPr lang="en-US"/>
        </a:p>
      </dgm:t>
    </dgm:pt>
    <dgm:pt modelId="{92195331-6708-412E-A335-1B32AFB02495}">
      <dgm:prSet/>
      <dgm:spPr/>
      <dgm:t>
        <a:bodyPr/>
        <a:lstStyle/>
        <a:p>
          <a:pPr>
            <a:lnSpc>
              <a:spcPct val="100000"/>
            </a:lnSpc>
          </a:pPr>
          <a:r>
            <a:rPr lang="en-US" dirty="0"/>
            <a:t>Is Star Rating a significant  contributor in deciding whether a business will stay active or will discontinue?</a:t>
          </a:r>
        </a:p>
      </dgm:t>
    </dgm:pt>
    <dgm:pt modelId="{739E1ADE-FAAB-4227-A46A-EF03720D26C5}" type="parTrans" cxnId="{810842C0-6AC1-4D96-A937-697A1B86972C}">
      <dgm:prSet/>
      <dgm:spPr/>
      <dgm:t>
        <a:bodyPr/>
        <a:lstStyle/>
        <a:p>
          <a:endParaRPr lang="en-US"/>
        </a:p>
      </dgm:t>
    </dgm:pt>
    <dgm:pt modelId="{8B3231B2-D148-45AE-9CCF-93B382C65CAC}" type="sibTrans" cxnId="{810842C0-6AC1-4D96-A937-697A1B86972C}">
      <dgm:prSet/>
      <dgm:spPr/>
      <dgm:t>
        <a:bodyPr/>
        <a:lstStyle/>
        <a:p>
          <a:endParaRPr lang="en-US"/>
        </a:p>
      </dgm:t>
    </dgm:pt>
    <dgm:pt modelId="{B8B6EE42-0C1C-4140-8827-83907DEFF06B}">
      <dgm:prSet/>
      <dgm:spPr/>
      <dgm:t>
        <a:bodyPr/>
        <a:lstStyle/>
        <a:p>
          <a:pPr>
            <a:lnSpc>
              <a:spcPct val="100000"/>
            </a:lnSpc>
          </a:pPr>
          <a:r>
            <a:rPr lang="en-US" dirty="0"/>
            <a:t>Yelp owns numerous types of business, We aim to determine the most popular Yelp business for which the user makes use of the yelp application to provide useful ratings and reviews .</a:t>
          </a:r>
        </a:p>
      </dgm:t>
    </dgm:pt>
    <dgm:pt modelId="{2C636C55-44B9-4BD5-9A21-DD854D9A6636}" type="parTrans" cxnId="{C453B4AF-02E7-4B49-BC49-9859406C68BC}">
      <dgm:prSet/>
      <dgm:spPr/>
      <dgm:t>
        <a:bodyPr/>
        <a:lstStyle/>
        <a:p>
          <a:endParaRPr lang="en-US"/>
        </a:p>
      </dgm:t>
    </dgm:pt>
    <dgm:pt modelId="{3DAC982A-CB63-421A-8E2B-A66BC2EDF743}" type="sibTrans" cxnId="{C453B4AF-02E7-4B49-BC49-9859406C68BC}">
      <dgm:prSet/>
      <dgm:spPr/>
      <dgm:t>
        <a:bodyPr/>
        <a:lstStyle/>
        <a:p>
          <a:endParaRPr lang="en-US"/>
        </a:p>
      </dgm:t>
    </dgm:pt>
    <dgm:pt modelId="{E7250D45-9531-4673-B62C-D88BBBD705A1}">
      <dgm:prSet/>
      <dgm:spPr/>
      <dgm:t>
        <a:bodyPr/>
        <a:lstStyle/>
        <a:p>
          <a:pPr>
            <a:lnSpc>
              <a:spcPct val="100000"/>
            </a:lnSpc>
          </a:pPr>
          <a:r>
            <a:rPr lang="en-US" dirty="0"/>
            <a:t>Which are the top businesses that yelp owns in terms of ratings received?</a:t>
          </a:r>
        </a:p>
      </dgm:t>
    </dgm:pt>
    <dgm:pt modelId="{4FB71CF4-3D93-4A7E-A53D-641C76425BFD}" type="parTrans" cxnId="{76EF4B2A-B342-44E5-8799-F3AF1F8E3E33}">
      <dgm:prSet/>
      <dgm:spPr/>
      <dgm:t>
        <a:bodyPr/>
        <a:lstStyle/>
        <a:p>
          <a:endParaRPr lang="en-US"/>
        </a:p>
      </dgm:t>
    </dgm:pt>
    <dgm:pt modelId="{CCE2A4A3-A6F6-4D4D-93DE-1C1C9381E60D}" type="sibTrans" cxnId="{76EF4B2A-B342-44E5-8799-F3AF1F8E3E33}">
      <dgm:prSet/>
      <dgm:spPr/>
      <dgm:t>
        <a:bodyPr/>
        <a:lstStyle/>
        <a:p>
          <a:endParaRPr lang="en-US"/>
        </a:p>
      </dgm:t>
    </dgm:pt>
    <dgm:pt modelId="{EA51F969-4E81-9345-875F-31C5C439351A}">
      <dgm:prSet/>
      <dgm:spPr/>
      <dgm:t>
        <a:bodyPr/>
        <a:lstStyle/>
        <a:p>
          <a:pPr>
            <a:lnSpc>
              <a:spcPct val="100000"/>
            </a:lnSpc>
          </a:pPr>
          <a:r>
            <a:rPr lang="en-US" dirty="0"/>
            <a:t>Is there a significant relationship between the number of reviews received and the ratings obtained, do the ratings increase with the increase in the number of review counts?</a:t>
          </a:r>
        </a:p>
      </dgm:t>
    </dgm:pt>
    <dgm:pt modelId="{0E32F130-A5A5-AB4C-928D-EE22090F4D79}" type="parTrans" cxnId="{6152D825-4777-6A4A-BCF3-5D8452CD2408}">
      <dgm:prSet/>
      <dgm:spPr/>
      <dgm:t>
        <a:bodyPr/>
        <a:lstStyle/>
        <a:p>
          <a:endParaRPr lang="en-US"/>
        </a:p>
      </dgm:t>
    </dgm:pt>
    <dgm:pt modelId="{EE5F2724-2EC5-B844-9214-EF7AA306D37E}" type="sibTrans" cxnId="{6152D825-4777-6A4A-BCF3-5D8452CD2408}">
      <dgm:prSet/>
      <dgm:spPr/>
      <dgm:t>
        <a:bodyPr/>
        <a:lstStyle/>
        <a:p>
          <a:endParaRPr lang="en-US"/>
        </a:p>
      </dgm:t>
    </dgm:pt>
    <dgm:pt modelId="{7C379846-01AE-734B-91EB-68C53F86D415}">
      <dgm:prSet/>
      <dgm:spPr/>
      <dgm:t>
        <a:bodyPr/>
        <a:lstStyle/>
        <a:p>
          <a:pPr>
            <a:lnSpc>
              <a:spcPct val="100000"/>
            </a:lnSpc>
          </a:pPr>
          <a:r>
            <a:rPr lang="en-US" dirty="0"/>
            <a:t>Is Yelp uniformly distributed among the whole North America or is it just prominent in some selected states?</a:t>
          </a:r>
        </a:p>
      </dgm:t>
    </dgm:pt>
    <dgm:pt modelId="{5D0F76B7-E124-824B-A457-96479F40FE0C}" type="parTrans" cxnId="{9C3CE39A-DAFA-0A48-80A9-3DC7D86BBC78}">
      <dgm:prSet/>
      <dgm:spPr/>
      <dgm:t>
        <a:bodyPr/>
        <a:lstStyle/>
        <a:p>
          <a:endParaRPr lang="en-US"/>
        </a:p>
      </dgm:t>
    </dgm:pt>
    <dgm:pt modelId="{649E4657-4870-834A-8764-DFC76A5BC829}" type="sibTrans" cxnId="{9C3CE39A-DAFA-0A48-80A9-3DC7D86BBC78}">
      <dgm:prSet/>
      <dgm:spPr/>
      <dgm:t>
        <a:bodyPr/>
        <a:lstStyle/>
        <a:p>
          <a:endParaRPr lang="en-US"/>
        </a:p>
      </dgm:t>
    </dgm:pt>
    <dgm:pt modelId="{B1AF3ADF-2D29-C543-8260-61915E086650}" type="pres">
      <dgm:prSet presAssocID="{B9DD5FAB-4BF9-4D66-85F3-9977C3CEFA23}" presName="linear" presStyleCnt="0">
        <dgm:presLayoutVars>
          <dgm:animLvl val="lvl"/>
          <dgm:resizeHandles val="exact"/>
        </dgm:presLayoutVars>
      </dgm:prSet>
      <dgm:spPr/>
    </dgm:pt>
    <dgm:pt modelId="{C7C32766-C44D-724B-AA4C-EAEF1B790689}" type="pres">
      <dgm:prSet presAssocID="{92195331-6708-412E-A335-1B32AFB02495}" presName="parentText" presStyleLbl="node1" presStyleIdx="0" presStyleCnt="5">
        <dgm:presLayoutVars>
          <dgm:chMax val="0"/>
          <dgm:bulletEnabled val="1"/>
        </dgm:presLayoutVars>
      </dgm:prSet>
      <dgm:spPr/>
    </dgm:pt>
    <dgm:pt modelId="{2B6CF7EE-67EC-F046-A8A2-1CC0272553F9}" type="pres">
      <dgm:prSet presAssocID="{8B3231B2-D148-45AE-9CCF-93B382C65CAC}" presName="spacer" presStyleCnt="0"/>
      <dgm:spPr/>
    </dgm:pt>
    <dgm:pt modelId="{13A0F695-EDAF-CC4F-B638-7F967E7A8ED1}" type="pres">
      <dgm:prSet presAssocID="{B8B6EE42-0C1C-4140-8827-83907DEFF06B}" presName="parentText" presStyleLbl="node1" presStyleIdx="1" presStyleCnt="5">
        <dgm:presLayoutVars>
          <dgm:chMax val="0"/>
          <dgm:bulletEnabled val="1"/>
        </dgm:presLayoutVars>
      </dgm:prSet>
      <dgm:spPr/>
    </dgm:pt>
    <dgm:pt modelId="{A9ECAFDF-9CAC-404B-B1AC-AA289DBE3032}" type="pres">
      <dgm:prSet presAssocID="{3DAC982A-CB63-421A-8E2B-A66BC2EDF743}" presName="spacer" presStyleCnt="0"/>
      <dgm:spPr/>
    </dgm:pt>
    <dgm:pt modelId="{A58A9145-6BCB-6E4C-9900-4CF104BD4E10}" type="pres">
      <dgm:prSet presAssocID="{E7250D45-9531-4673-B62C-D88BBBD705A1}" presName="parentText" presStyleLbl="node1" presStyleIdx="2" presStyleCnt="5">
        <dgm:presLayoutVars>
          <dgm:chMax val="0"/>
          <dgm:bulletEnabled val="1"/>
        </dgm:presLayoutVars>
      </dgm:prSet>
      <dgm:spPr/>
    </dgm:pt>
    <dgm:pt modelId="{329E1EEC-2AD0-0F4B-B878-5DB8AB0A2C0F}" type="pres">
      <dgm:prSet presAssocID="{CCE2A4A3-A6F6-4D4D-93DE-1C1C9381E60D}" presName="spacer" presStyleCnt="0"/>
      <dgm:spPr/>
    </dgm:pt>
    <dgm:pt modelId="{CE885607-CECE-CD46-817A-D803C466B05F}" type="pres">
      <dgm:prSet presAssocID="{EA51F969-4E81-9345-875F-31C5C439351A}" presName="parentText" presStyleLbl="node1" presStyleIdx="3" presStyleCnt="5">
        <dgm:presLayoutVars>
          <dgm:chMax val="0"/>
          <dgm:bulletEnabled val="1"/>
        </dgm:presLayoutVars>
      </dgm:prSet>
      <dgm:spPr/>
    </dgm:pt>
    <dgm:pt modelId="{C011D7B5-031C-E949-BE76-83E2D11B85C2}" type="pres">
      <dgm:prSet presAssocID="{EE5F2724-2EC5-B844-9214-EF7AA306D37E}" presName="spacer" presStyleCnt="0"/>
      <dgm:spPr/>
    </dgm:pt>
    <dgm:pt modelId="{0B33F835-5A2D-8E4C-B1E1-666A2E913FE2}" type="pres">
      <dgm:prSet presAssocID="{7C379846-01AE-734B-91EB-68C53F86D415}" presName="parentText" presStyleLbl="node1" presStyleIdx="4" presStyleCnt="5">
        <dgm:presLayoutVars>
          <dgm:chMax val="0"/>
          <dgm:bulletEnabled val="1"/>
        </dgm:presLayoutVars>
      </dgm:prSet>
      <dgm:spPr/>
    </dgm:pt>
  </dgm:ptLst>
  <dgm:cxnLst>
    <dgm:cxn modelId="{6152D825-4777-6A4A-BCF3-5D8452CD2408}" srcId="{B9DD5FAB-4BF9-4D66-85F3-9977C3CEFA23}" destId="{EA51F969-4E81-9345-875F-31C5C439351A}" srcOrd="3" destOrd="0" parTransId="{0E32F130-A5A5-AB4C-928D-EE22090F4D79}" sibTransId="{EE5F2724-2EC5-B844-9214-EF7AA306D37E}"/>
    <dgm:cxn modelId="{76EF4B2A-B342-44E5-8799-F3AF1F8E3E33}" srcId="{B9DD5FAB-4BF9-4D66-85F3-9977C3CEFA23}" destId="{E7250D45-9531-4673-B62C-D88BBBD705A1}" srcOrd="2" destOrd="0" parTransId="{4FB71CF4-3D93-4A7E-A53D-641C76425BFD}" sibTransId="{CCE2A4A3-A6F6-4D4D-93DE-1C1C9381E60D}"/>
    <dgm:cxn modelId="{34FE6E34-70AC-0E43-886E-A98ED94B5B9D}" type="presOf" srcId="{92195331-6708-412E-A335-1B32AFB02495}" destId="{C7C32766-C44D-724B-AA4C-EAEF1B790689}" srcOrd="0" destOrd="0" presId="urn:microsoft.com/office/officeart/2005/8/layout/vList2"/>
    <dgm:cxn modelId="{AB31504C-3841-AA4E-BDF6-7D502CDCF21E}" type="presOf" srcId="{E7250D45-9531-4673-B62C-D88BBBD705A1}" destId="{A58A9145-6BCB-6E4C-9900-4CF104BD4E10}" srcOrd="0" destOrd="0" presId="urn:microsoft.com/office/officeart/2005/8/layout/vList2"/>
    <dgm:cxn modelId="{74DAE881-F01C-7A46-B16F-668F0F528F88}" type="presOf" srcId="{7C379846-01AE-734B-91EB-68C53F86D415}" destId="{0B33F835-5A2D-8E4C-B1E1-666A2E913FE2}" srcOrd="0" destOrd="0" presId="urn:microsoft.com/office/officeart/2005/8/layout/vList2"/>
    <dgm:cxn modelId="{C6FAD699-220F-8A4A-87F2-F66EE9B88DA5}" type="presOf" srcId="{EA51F969-4E81-9345-875F-31C5C439351A}" destId="{CE885607-CECE-CD46-817A-D803C466B05F}" srcOrd="0" destOrd="0" presId="urn:microsoft.com/office/officeart/2005/8/layout/vList2"/>
    <dgm:cxn modelId="{9C3CE39A-DAFA-0A48-80A9-3DC7D86BBC78}" srcId="{B9DD5FAB-4BF9-4D66-85F3-9977C3CEFA23}" destId="{7C379846-01AE-734B-91EB-68C53F86D415}" srcOrd="4" destOrd="0" parTransId="{5D0F76B7-E124-824B-A457-96479F40FE0C}" sibTransId="{649E4657-4870-834A-8764-DFC76A5BC829}"/>
    <dgm:cxn modelId="{C453B4AF-02E7-4B49-BC49-9859406C68BC}" srcId="{B9DD5FAB-4BF9-4D66-85F3-9977C3CEFA23}" destId="{B8B6EE42-0C1C-4140-8827-83907DEFF06B}" srcOrd="1" destOrd="0" parTransId="{2C636C55-44B9-4BD5-9A21-DD854D9A6636}" sibTransId="{3DAC982A-CB63-421A-8E2B-A66BC2EDF743}"/>
    <dgm:cxn modelId="{DB8C13BB-6278-DA4D-ADBF-5D4AB1923959}" type="presOf" srcId="{B8B6EE42-0C1C-4140-8827-83907DEFF06B}" destId="{13A0F695-EDAF-CC4F-B638-7F967E7A8ED1}" srcOrd="0" destOrd="0" presId="urn:microsoft.com/office/officeart/2005/8/layout/vList2"/>
    <dgm:cxn modelId="{810842C0-6AC1-4D96-A937-697A1B86972C}" srcId="{B9DD5FAB-4BF9-4D66-85F3-9977C3CEFA23}" destId="{92195331-6708-412E-A335-1B32AFB02495}" srcOrd="0" destOrd="0" parTransId="{739E1ADE-FAAB-4227-A46A-EF03720D26C5}" sibTransId="{8B3231B2-D148-45AE-9CCF-93B382C65CAC}"/>
    <dgm:cxn modelId="{668A44CD-61AC-2C4C-84B7-9C1043A7BBF0}" type="presOf" srcId="{B9DD5FAB-4BF9-4D66-85F3-9977C3CEFA23}" destId="{B1AF3ADF-2D29-C543-8260-61915E086650}" srcOrd="0" destOrd="0" presId="urn:microsoft.com/office/officeart/2005/8/layout/vList2"/>
    <dgm:cxn modelId="{F7FAF196-6205-D046-AFD7-D2AFD398D90A}" type="presParOf" srcId="{B1AF3ADF-2D29-C543-8260-61915E086650}" destId="{C7C32766-C44D-724B-AA4C-EAEF1B790689}" srcOrd="0" destOrd="0" presId="urn:microsoft.com/office/officeart/2005/8/layout/vList2"/>
    <dgm:cxn modelId="{2B449238-BDF2-6E4A-AAD3-2B61272E0F4F}" type="presParOf" srcId="{B1AF3ADF-2D29-C543-8260-61915E086650}" destId="{2B6CF7EE-67EC-F046-A8A2-1CC0272553F9}" srcOrd="1" destOrd="0" presId="urn:microsoft.com/office/officeart/2005/8/layout/vList2"/>
    <dgm:cxn modelId="{1662042E-C4C9-594C-B88D-E7B777DC9AC9}" type="presParOf" srcId="{B1AF3ADF-2D29-C543-8260-61915E086650}" destId="{13A0F695-EDAF-CC4F-B638-7F967E7A8ED1}" srcOrd="2" destOrd="0" presId="urn:microsoft.com/office/officeart/2005/8/layout/vList2"/>
    <dgm:cxn modelId="{667195B4-2532-2447-ACF6-2E90A33C54C2}" type="presParOf" srcId="{B1AF3ADF-2D29-C543-8260-61915E086650}" destId="{A9ECAFDF-9CAC-404B-B1AC-AA289DBE3032}" srcOrd="3" destOrd="0" presId="urn:microsoft.com/office/officeart/2005/8/layout/vList2"/>
    <dgm:cxn modelId="{3662CB9A-7A47-DB46-8937-F2B651BF220F}" type="presParOf" srcId="{B1AF3ADF-2D29-C543-8260-61915E086650}" destId="{A58A9145-6BCB-6E4C-9900-4CF104BD4E10}" srcOrd="4" destOrd="0" presId="urn:microsoft.com/office/officeart/2005/8/layout/vList2"/>
    <dgm:cxn modelId="{C1FC501C-C5C3-844E-8382-69BBF40860AD}" type="presParOf" srcId="{B1AF3ADF-2D29-C543-8260-61915E086650}" destId="{329E1EEC-2AD0-0F4B-B878-5DB8AB0A2C0F}" srcOrd="5" destOrd="0" presId="urn:microsoft.com/office/officeart/2005/8/layout/vList2"/>
    <dgm:cxn modelId="{73488F65-4640-FF4D-8982-7FCEE83BA979}" type="presParOf" srcId="{B1AF3ADF-2D29-C543-8260-61915E086650}" destId="{CE885607-CECE-CD46-817A-D803C466B05F}" srcOrd="6" destOrd="0" presId="urn:microsoft.com/office/officeart/2005/8/layout/vList2"/>
    <dgm:cxn modelId="{D96BDFC9-A6C4-8E45-B5FB-5A322F7B09C2}" type="presParOf" srcId="{B1AF3ADF-2D29-C543-8260-61915E086650}" destId="{C011D7B5-031C-E949-BE76-83E2D11B85C2}" srcOrd="7" destOrd="0" presId="urn:microsoft.com/office/officeart/2005/8/layout/vList2"/>
    <dgm:cxn modelId="{2C49C2CE-589E-174D-ABC9-93D5C74F496F}" type="presParOf" srcId="{B1AF3ADF-2D29-C543-8260-61915E086650}" destId="{0B33F835-5A2D-8E4C-B1E1-666A2E913FE2}" srcOrd="8"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C32766-C44D-724B-AA4C-EAEF1B790689}">
      <dsp:nvSpPr>
        <dsp:cNvPr id="0" name=""/>
        <dsp:cNvSpPr/>
      </dsp:nvSpPr>
      <dsp:spPr>
        <a:xfrm>
          <a:off x="0" y="99587"/>
          <a:ext cx="6513603" cy="1095778"/>
        </a:xfrm>
        <a:prstGeom prst="roundRect">
          <a:avLst/>
        </a:prstGeom>
        <a:solidFill>
          <a:schemeClr val="accent2">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Is Star Rating a significant  contributor in deciding whether a business will stay active or will discontinue?</a:t>
          </a:r>
        </a:p>
      </dsp:txBody>
      <dsp:txXfrm>
        <a:off x="53491" y="153078"/>
        <a:ext cx="6406621" cy="988796"/>
      </dsp:txXfrm>
    </dsp:sp>
    <dsp:sp modelId="{13A0F695-EDAF-CC4F-B638-7F967E7A8ED1}">
      <dsp:nvSpPr>
        <dsp:cNvPr id="0" name=""/>
        <dsp:cNvSpPr/>
      </dsp:nvSpPr>
      <dsp:spPr>
        <a:xfrm>
          <a:off x="0" y="1247205"/>
          <a:ext cx="6513603" cy="1095778"/>
        </a:xfrm>
        <a:prstGeom prst="roundRect">
          <a:avLst/>
        </a:prstGeom>
        <a:solidFill>
          <a:schemeClr val="accent2">
            <a:hueOff val="-363841"/>
            <a:satOff val="-20982"/>
            <a:lumOff val="2157"/>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Yelp owns numerous types of business, We aim to determine the most popular Yelp business for which the user makes use of the yelp application to provide useful ratings and reviews .</a:t>
          </a:r>
        </a:p>
      </dsp:txBody>
      <dsp:txXfrm>
        <a:off x="53491" y="1300696"/>
        <a:ext cx="6406621" cy="988796"/>
      </dsp:txXfrm>
    </dsp:sp>
    <dsp:sp modelId="{A58A9145-6BCB-6E4C-9900-4CF104BD4E10}">
      <dsp:nvSpPr>
        <dsp:cNvPr id="0" name=""/>
        <dsp:cNvSpPr/>
      </dsp:nvSpPr>
      <dsp:spPr>
        <a:xfrm>
          <a:off x="0" y="2394823"/>
          <a:ext cx="6513603" cy="1095778"/>
        </a:xfrm>
        <a:prstGeom prst="roundRect">
          <a:avLst/>
        </a:prstGeom>
        <a:solidFill>
          <a:schemeClr val="accent2">
            <a:hueOff val="-727682"/>
            <a:satOff val="-41964"/>
            <a:lumOff val="4314"/>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Which are the top businesses that yelp owns in terms of ratings received?</a:t>
          </a:r>
        </a:p>
      </dsp:txBody>
      <dsp:txXfrm>
        <a:off x="53491" y="2448314"/>
        <a:ext cx="6406621" cy="988796"/>
      </dsp:txXfrm>
    </dsp:sp>
    <dsp:sp modelId="{CE885607-CECE-CD46-817A-D803C466B05F}">
      <dsp:nvSpPr>
        <dsp:cNvPr id="0" name=""/>
        <dsp:cNvSpPr/>
      </dsp:nvSpPr>
      <dsp:spPr>
        <a:xfrm>
          <a:off x="0" y="3542442"/>
          <a:ext cx="6513603" cy="1095778"/>
        </a:xfrm>
        <a:prstGeom prst="roundRect">
          <a:avLst/>
        </a:prstGeom>
        <a:solidFill>
          <a:schemeClr val="accent2">
            <a:hueOff val="-1091522"/>
            <a:satOff val="-62946"/>
            <a:lumOff val="6471"/>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Is there a significant relationship between the number of reviews received and the ratings obtained, do the ratings increase with the increase in the number of review counts?</a:t>
          </a:r>
        </a:p>
      </dsp:txBody>
      <dsp:txXfrm>
        <a:off x="53491" y="3595933"/>
        <a:ext cx="6406621" cy="988796"/>
      </dsp:txXfrm>
    </dsp:sp>
    <dsp:sp modelId="{0B33F835-5A2D-8E4C-B1E1-666A2E913FE2}">
      <dsp:nvSpPr>
        <dsp:cNvPr id="0" name=""/>
        <dsp:cNvSpPr/>
      </dsp:nvSpPr>
      <dsp:spPr>
        <a:xfrm>
          <a:off x="0" y="4690060"/>
          <a:ext cx="6513603" cy="1095778"/>
        </a:xfrm>
        <a:prstGeom prst="roundRect">
          <a:avLst/>
        </a:prstGeom>
        <a:solidFill>
          <a:schemeClr val="accent2">
            <a:hueOff val="-1455363"/>
            <a:satOff val="-83928"/>
            <a:lumOff val="8628"/>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100000"/>
            </a:lnSpc>
            <a:spcBef>
              <a:spcPct val="0"/>
            </a:spcBef>
            <a:spcAft>
              <a:spcPct val="35000"/>
            </a:spcAft>
            <a:buNone/>
          </a:pPr>
          <a:r>
            <a:rPr lang="en-US" sz="1800" kern="1200" dirty="0"/>
            <a:t>Is Yelp uniformly distributed among the whole North America or is it just prominent in some selected states?</a:t>
          </a:r>
        </a:p>
      </dsp:txBody>
      <dsp:txXfrm>
        <a:off x="53491" y="4743551"/>
        <a:ext cx="6406621" cy="988796"/>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B435-9636-8846-A84D-F25B740BC4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20E92F-13DA-4447-A361-6FA57EA2D5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D9E03DD-766C-B94C-95AB-0C8884F16508}"/>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DDC66CCD-BBB9-2E48-BDED-18B28DEF12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CB925F-CE34-A148-86D8-C8B392CDD01C}"/>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2732013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0F08F-E561-7A4A-9D6C-FF4989E2E3E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D6B7DC-E918-F94D-8137-67B0035C9B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3C050F-56DD-D541-B5C7-04EBE68ABE36}"/>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BC0EEAE1-3A32-1549-B404-BE71B7A512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04C0D-5BA7-1346-AC31-89A9B1330DE5}"/>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7466977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E6F1166-586B-6B40-851C-CFB00D7946A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5F12FE-1C2A-0F4C-85D9-82C5CD008E3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C7A6FB-364F-3148-8FC2-39A623416B8E}"/>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96B73CF6-1619-DA46-832A-2B22E9E69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F188EE-57D7-7144-87E4-7993813F4205}"/>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313955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D62FC-9988-BE4F-962C-5FB93527877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1AC2A5-1655-274D-A384-EE1218E4DE2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0C8D5E-04CF-604C-AA21-7B9141CC60C8}"/>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8E75F649-773B-0B41-8194-2CDCEE6D90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3FE456-6E91-9940-B85A-3CAD334EE552}"/>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7004964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7750A-3D2B-CE4F-B50E-29D6E9A0E31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5C814AB-5E68-8048-913A-2574081E004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8271DD7-307E-5347-85B8-7E9BC96D41D6}"/>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FB923F59-972B-364D-930B-D3F94E2AD3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4CDFB7-1A22-A147-82D4-80E0C8FBD46E}"/>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7416602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E5A751-D481-BB4F-9069-5E1C2CA2A8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140B02-D773-2C4D-BD98-F4E71999D8A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B5BC641-8D20-F64E-BB75-760965DE8AB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A6A6FAA-F2AC-E140-A338-7E196D6EA94B}"/>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6" name="Footer Placeholder 5">
            <a:extLst>
              <a:ext uri="{FF2B5EF4-FFF2-40B4-BE49-F238E27FC236}">
                <a16:creationId xmlns:a16="http://schemas.microsoft.com/office/drawing/2014/main" id="{95707E49-AE31-F046-9E24-863C5112D3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583CBD-9F5F-3843-9822-42E0600597AA}"/>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37651400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B80C6-34DF-9247-A644-21D6375654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6D47C9F-D082-BE42-9A21-25D1DDF03BF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160718-96AE-ED40-B77D-955D36DE959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3FAD4F-5114-C945-B385-80089968F2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6AC40A4-95E1-D740-BC4F-495BA2D29F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6B3D74E-20CD-3A41-A4D6-31AB16496CE9}"/>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8" name="Footer Placeholder 7">
            <a:extLst>
              <a:ext uri="{FF2B5EF4-FFF2-40B4-BE49-F238E27FC236}">
                <a16:creationId xmlns:a16="http://schemas.microsoft.com/office/drawing/2014/main" id="{5EC18F3C-4A4A-C846-8640-869F52300FA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8B7D381-4697-A448-94F1-781B9CCE685F}"/>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4539215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71A02-75C3-A442-BC29-D915A881F51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60860B-61B0-8A4A-BA56-C22D02F29646}"/>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4" name="Footer Placeholder 3">
            <a:extLst>
              <a:ext uri="{FF2B5EF4-FFF2-40B4-BE49-F238E27FC236}">
                <a16:creationId xmlns:a16="http://schemas.microsoft.com/office/drawing/2014/main" id="{DAE919DC-51BE-1B42-9237-47473076E63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E5D1627-F601-D644-A8F0-AE6F48B3E4F1}"/>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805381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25BB489-6332-414D-91B4-37F38D92BFC8}"/>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3" name="Footer Placeholder 2">
            <a:extLst>
              <a:ext uri="{FF2B5EF4-FFF2-40B4-BE49-F238E27FC236}">
                <a16:creationId xmlns:a16="http://schemas.microsoft.com/office/drawing/2014/main" id="{ACE4212C-D3EF-D343-BDBC-95DD4358350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B8D938-2C27-8C4D-80A1-38F50B2A1FD8}"/>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18793672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E7C37-A09E-D84F-9A0C-5428869CC5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E6D9FC-C4EA-2449-A3E7-69F62E97ED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66A59B-6864-AA47-B2B6-115CC21C4F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1B394A-6A68-944B-B2FF-305EF76F0262}"/>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6" name="Footer Placeholder 5">
            <a:extLst>
              <a:ext uri="{FF2B5EF4-FFF2-40B4-BE49-F238E27FC236}">
                <a16:creationId xmlns:a16="http://schemas.microsoft.com/office/drawing/2014/main" id="{70809DD9-9738-7B41-9239-259F4ED236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F7D4C-089C-A44C-B523-342B8E4D2469}"/>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1151732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6E388-072E-A243-BBFF-8E22F62E11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C858229-063D-2748-A0EB-5111886EF97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AA5180A-D6C1-5843-AEC6-75B4FDCCEA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3580C1-98F7-1147-AD76-C0D4DDCC41D4}"/>
              </a:ext>
            </a:extLst>
          </p:cNvPr>
          <p:cNvSpPr>
            <a:spLocks noGrp="1"/>
          </p:cNvSpPr>
          <p:nvPr>
            <p:ph type="dt" sz="half" idx="10"/>
          </p:nvPr>
        </p:nvSpPr>
        <p:spPr/>
        <p:txBody>
          <a:bodyPr/>
          <a:lstStyle/>
          <a:p>
            <a:fld id="{C3593622-71E7-5741-9636-286F4652C947}" type="datetimeFigureOut">
              <a:rPr lang="en-US" smtClean="0"/>
              <a:t>10/13/19</a:t>
            </a:fld>
            <a:endParaRPr lang="en-US"/>
          </a:p>
        </p:txBody>
      </p:sp>
      <p:sp>
        <p:nvSpPr>
          <p:cNvPr id="6" name="Footer Placeholder 5">
            <a:extLst>
              <a:ext uri="{FF2B5EF4-FFF2-40B4-BE49-F238E27FC236}">
                <a16:creationId xmlns:a16="http://schemas.microsoft.com/office/drawing/2014/main" id="{4D5930A6-60CC-E644-A723-8F0B96402E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BF36FA-6890-1842-9D0D-9832918522E8}"/>
              </a:ext>
            </a:extLst>
          </p:cNvPr>
          <p:cNvSpPr>
            <a:spLocks noGrp="1"/>
          </p:cNvSpPr>
          <p:nvPr>
            <p:ph type="sldNum" sz="quarter" idx="12"/>
          </p:nvPr>
        </p:nvSpPr>
        <p:spPr/>
        <p:txBody>
          <a:bodyPr/>
          <a:lstStyle/>
          <a:p>
            <a:fld id="{EF026287-E35D-8148-9358-C2BCA54021AE}" type="slidenum">
              <a:rPr lang="en-US" smtClean="0"/>
              <a:t>‹#›</a:t>
            </a:fld>
            <a:endParaRPr lang="en-US"/>
          </a:p>
        </p:txBody>
      </p:sp>
    </p:spTree>
    <p:extLst>
      <p:ext uri="{BB962C8B-B14F-4D97-AF65-F5344CB8AC3E}">
        <p14:creationId xmlns:p14="http://schemas.microsoft.com/office/powerpoint/2010/main" val="423836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9FD21B-7373-6846-AEF3-8BCE791010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3B66526-C366-E546-8693-4A12051D6D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D2407E-A48A-5949-A5DF-95D0F99A69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593622-71E7-5741-9636-286F4652C947}" type="datetimeFigureOut">
              <a:rPr lang="en-US" smtClean="0"/>
              <a:t>10/13/19</a:t>
            </a:fld>
            <a:endParaRPr lang="en-US"/>
          </a:p>
        </p:txBody>
      </p:sp>
      <p:sp>
        <p:nvSpPr>
          <p:cNvPr id="5" name="Footer Placeholder 4">
            <a:extLst>
              <a:ext uri="{FF2B5EF4-FFF2-40B4-BE49-F238E27FC236}">
                <a16:creationId xmlns:a16="http://schemas.microsoft.com/office/drawing/2014/main" id="{BD0963AC-5C56-FF46-8E92-4D80954D36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47F15A7-71C8-1648-ACF4-42A0D0CDF9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026287-E35D-8148-9358-C2BCA54021AE}" type="slidenum">
              <a:rPr lang="en-US" smtClean="0"/>
              <a:t>‹#›</a:t>
            </a:fld>
            <a:endParaRPr lang="en-US"/>
          </a:p>
        </p:txBody>
      </p:sp>
    </p:spTree>
    <p:extLst>
      <p:ext uri="{BB962C8B-B14F-4D97-AF65-F5344CB8AC3E}">
        <p14:creationId xmlns:p14="http://schemas.microsoft.com/office/powerpoint/2010/main" val="4692933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www.yelp.com/dataset/download"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82BD70C-C4A0-46C4-9518-A731098B41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345D65-0547-6947-B741-D28D58FD0387}"/>
              </a:ext>
            </a:extLst>
          </p:cNvPr>
          <p:cNvSpPr>
            <a:spLocks noGrp="1"/>
          </p:cNvSpPr>
          <p:nvPr>
            <p:ph type="ctrTitle"/>
          </p:nvPr>
        </p:nvSpPr>
        <p:spPr>
          <a:xfrm>
            <a:off x="5691088" y="2665828"/>
            <a:ext cx="5319433" cy="2076333"/>
          </a:xfrm>
        </p:spPr>
        <p:txBody>
          <a:bodyPr anchor="t">
            <a:normAutofit/>
          </a:bodyPr>
          <a:lstStyle/>
          <a:p>
            <a:r>
              <a:rPr lang="en-US" sz="4800" dirty="0">
                <a:solidFill>
                  <a:schemeClr val="bg1"/>
                </a:solidFill>
              </a:rPr>
              <a:t>Yelp Business Analysis</a:t>
            </a:r>
          </a:p>
        </p:txBody>
      </p:sp>
      <p:sp>
        <p:nvSpPr>
          <p:cNvPr id="3" name="Subtitle 2">
            <a:extLst>
              <a:ext uri="{FF2B5EF4-FFF2-40B4-BE49-F238E27FC236}">
                <a16:creationId xmlns:a16="http://schemas.microsoft.com/office/drawing/2014/main" id="{1DD09954-8E16-BD4D-9E5E-8C66A1D5E569}"/>
              </a:ext>
            </a:extLst>
          </p:cNvPr>
          <p:cNvSpPr>
            <a:spLocks noGrp="1"/>
          </p:cNvSpPr>
          <p:nvPr>
            <p:ph type="subTitle" idx="1"/>
          </p:nvPr>
        </p:nvSpPr>
        <p:spPr>
          <a:xfrm>
            <a:off x="6363053" y="5238449"/>
            <a:ext cx="5319431" cy="972180"/>
          </a:xfrm>
        </p:spPr>
        <p:txBody>
          <a:bodyPr anchor="b">
            <a:normAutofit/>
          </a:bodyPr>
          <a:lstStyle/>
          <a:p>
            <a:pPr algn="l"/>
            <a:r>
              <a:rPr lang="en-US" sz="2000" dirty="0">
                <a:solidFill>
                  <a:schemeClr val="bg1"/>
                </a:solidFill>
              </a:rPr>
              <a:t>- Vishal Pathak, Mishkin </a:t>
            </a:r>
            <a:r>
              <a:rPr lang="en-US" sz="2000" dirty="0" err="1">
                <a:solidFill>
                  <a:schemeClr val="bg1"/>
                </a:solidFill>
              </a:rPr>
              <a:t>Khunger</a:t>
            </a:r>
            <a:r>
              <a:rPr lang="en-US" sz="2000" dirty="0">
                <a:solidFill>
                  <a:schemeClr val="bg1"/>
                </a:solidFill>
              </a:rPr>
              <a:t>, </a:t>
            </a:r>
            <a:r>
              <a:rPr lang="en-US" sz="2000" dirty="0" err="1">
                <a:solidFill>
                  <a:schemeClr val="bg1"/>
                </a:solidFill>
              </a:rPr>
              <a:t>Sanat</a:t>
            </a:r>
            <a:r>
              <a:rPr lang="en-US" sz="2000" dirty="0">
                <a:solidFill>
                  <a:schemeClr val="bg1"/>
                </a:solidFill>
              </a:rPr>
              <a:t> Lal, </a:t>
            </a:r>
            <a:r>
              <a:rPr lang="en-US" sz="2000" dirty="0" err="1">
                <a:solidFill>
                  <a:schemeClr val="bg1"/>
                </a:solidFill>
              </a:rPr>
              <a:t>Sharmin</a:t>
            </a:r>
            <a:r>
              <a:rPr lang="en-US" sz="2000" dirty="0">
                <a:solidFill>
                  <a:schemeClr val="bg1"/>
                </a:solidFill>
              </a:rPr>
              <a:t> </a:t>
            </a:r>
            <a:r>
              <a:rPr lang="en-US" sz="2000" dirty="0" err="1">
                <a:solidFill>
                  <a:schemeClr val="bg1"/>
                </a:solidFill>
              </a:rPr>
              <a:t>Kantharia</a:t>
            </a:r>
            <a:endParaRPr lang="en-US" sz="2000" dirty="0">
              <a:solidFill>
                <a:schemeClr val="bg1"/>
              </a:solidFill>
            </a:endParaRPr>
          </a:p>
        </p:txBody>
      </p:sp>
      <p:sp>
        <p:nvSpPr>
          <p:cNvPr id="12" name="Freeform: Shape 11">
            <a:extLst>
              <a:ext uri="{FF2B5EF4-FFF2-40B4-BE49-F238E27FC236}">
                <a16:creationId xmlns:a16="http://schemas.microsoft.com/office/drawing/2014/main" id="{39B74A45-BDDD-4892-B8C0-B290C0944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379352" cy="6374535"/>
          </a:xfrm>
          <a:custGeom>
            <a:avLst/>
            <a:gdLst>
              <a:gd name="connsiteX0" fmla="*/ 609861 w 5379352"/>
              <a:gd name="connsiteY0" fmla="*/ 6374535 h 6374535"/>
              <a:gd name="connsiteX1" fmla="*/ 3449004 w 5379352"/>
              <a:gd name="connsiteY1" fmla="*/ 6374535 h 6374535"/>
              <a:gd name="connsiteX2" fmla="*/ 3628245 w 5379352"/>
              <a:gd name="connsiteY2" fmla="*/ 6288190 h 6374535"/>
              <a:gd name="connsiteX3" fmla="*/ 5379352 w 5379352"/>
              <a:gd name="connsiteY3" fmla="*/ 3346018 h 6374535"/>
              <a:gd name="connsiteX4" fmla="*/ 2033334 w 5379352"/>
              <a:gd name="connsiteY4" fmla="*/ 0 h 6374535"/>
              <a:gd name="connsiteX5" fmla="*/ 129310 w 5379352"/>
              <a:gd name="connsiteY5" fmla="*/ 594192 h 6374535"/>
              <a:gd name="connsiteX6" fmla="*/ 0 w 5379352"/>
              <a:gd name="connsiteY6" fmla="*/ 692103 h 6374535"/>
              <a:gd name="connsiteX7" fmla="*/ 0 w 5379352"/>
              <a:gd name="connsiteY7" fmla="*/ 5999934 h 6374535"/>
              <a:gd name="connsiteX8" fmla="*/ 129311 w 5379352"/>
              <a:gd name="connsiteY8" fmla="*/ 6097845 h 6374535"/>
              <a:gd name="connsiteX9" fmla="*/ 367831 w 5379352"/>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79352" h="6374535">
                <a:moveTo>
                  <a:pt x="609861" y="6374535"/>
                </a:moveTo>
                <a:lnTo>
                  <a:pt x="3449004" y="6374535"/>
                </a:lnTo>
                <a:lnTo>
                  <a:pt x="3628245" y="6288190"/>
                </a:lnTo>
                <a:cubicBezTo>
                  <a:pt x="4671283" y="5721578"/>
                  <a:pt x="5379352" y="4616487"/>
                  <a:pt x="5379352" y="3346018"/>
                </a:cubicBezTo>
                <a:cubicBezTo>
                  <a:pt x="5379352" y="1498063"/>
                  <a:pt x="3881289" y="0"/>
                  <a:pt x="2033334" y="0"/>
                </a:cubicBezTo>
                <a:cubicBezTo>
                  <a:pt x="1325914" y="0"/>
                  <a:pt x="669769" y="219535"/>
                  <a:pt x="129310" y="594192"/>
                </a:cubicBezTo>
                <a:lnTo>
                  <a:pt x="0" y="692103"/>
                </a:lnTo>
                <a:lnTo>
                  <a:pt x="0" y="5999934"/>
                </a:lnTo>
                <a:lnTo>
                  <a:pt x="129311" y="6097845"/>
                </a:lnTo>
                <a:cubicBezTo>
                  <a:pt x="206519" y="6151367"/>
                  <a:pt x="286089" y="6201724"/>
                  <a:pt x="367831" y="6248727"/>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C516C73E-9465-4C9E-9B86-9E58FB326B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9" y="0"/>
            <a:ext cx="5210147" cy="6210629"/>
          </a:xfrm>
          <a:custGeom>
            <a:avLst/>
            <a:gdLst>
              <a:gd name="connsiteX0" fmla="*/ 1058223 w 5210147"/>
              <a:gd name="connsiteY0" fmla="*/ 0 h 6210629"/>
              <a:gd name="connsiteX1" fmla="*/ 3003078 w 5210147"/>
              <a:gd name="connsiteY1" fmla="*/ 0 h 6210629"/>
              <a:gd name="connsiteX2" fmla="*/ 3266657 w 5210147"/>
              <a:gd name="connsiteY2" fmla="*/ 96471 h 6210629"/>
              <a:gd name="connsiteX3" fmla="*/ 5210147 w 5210147"/>
              <a:gd name="connsiteY3" fmla="*/ 3028517 h 6210629"/>
              <a:gd name="connsiteX4" fmla="*/ 2028035 w 5210147"/>
              <a:gd name="connsiteY4" fmla="*/ 6210629 h 6210629"/>
              <a:gd name="connsiteX5" fmla="*/ 3916 w 5210147"/>
              <a:gd name="connsiteY5" fmla="*/ 5483989 h 6210629"/>
              <a:gd name="connsiteX6" fmla="*/ 0 w 5210147"/>
              <a:gd name="connsiteY6" fmla="*/ 5480430 h 6210629"/>
              <a:gd name="connsiteX7" fmla="*/ 0 w 5210147"/>
              <a:gd name="connsiteY7" fmla="*/ 576603 h 6210629"/>
              <a:gd name="connsiteX8" fmla="*/ 3916 w 5210147"/>
              <a:gd name="connsiteY8" fmla="*/ 573044 h 6210629"/>
              <a:gd name="connsiteX9" fmla="*/ 933918 w 5210147"/>
              <a:gd name="connsiteY9" fmla="*/ 39494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10147" h="6210629">
                <a:moveTo>
                  <a:pt x="1058223" y="0"/>
                </a:moveTo>
                <a:lnTo>
                  <a:pt x="3003078" y="0"/>
                </a:lnTo>
                <a:lnTo>
                  <a:pt x="3266657" y="96471"/>
                </a:lnTo>
                <a:cubicBezTo>
                  <a:pt x="4408765" y="579542"/>
                  <a:pt x="5210147" y="1710443"/>
                  <a:pt x="5210147" y="3028517"/>
                </a:cubicBezTo>
                <a:cubicBezTo>
                  <a:pt x="5210147" y="4785949"/>
                  <a:pt x="3785467" y="6210629"/>
                  <a:pt x="2028035" y="6210629"/>
                </a:cubicBezTo>
                <a:cubicBezTo>
                  <a:pt x="1259159" y="6210629"/>
                  <a:pt x="553973" y="5937936"/>
                  <a:pt x="3916" y="5483989"/>
                </a:cubicBezTo>
                <a:lnTo>
                  <a:pt x="0" y="5480430"/>
                </a:lnTo>
                <a:lnTo>
                  <a:pt x="0" y="576603"/>
                </a:lnTo>
                <a:lnTo>
                  <a:pt x="3916" y="573044"/>
                </a:lnTo>
                <a:cubicBezTo>
                  <a:pt x="278945" y="346070"/>
                  <a:pt x="592755" y="164410"/>
                  <a:pt x="933918" y="3949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EDDA3A73-4C57-9646-804A-5CEA775007F4}"/>
              </a:ext>
            </a:extLst>
          </p:cNvPr>
          <p:cNvPicPr>
            <a:picLocks noChangeAspect="1"/>
          </p:cNvPicPr>
          <p:nvPr/>
        </p:nvPicPr>
        <p:blipFill>
          <a:blip r:embed="rId2"/>
          <a:stretch>
            <a:fillRect/>
          </a:stretch>
        </p:blipFill>
        <p:spPr>
          <a:xfrm>
            <a:off x="480941" y="1301551"/>
            <a:ext cx="3440610" cy="3440610"/>
          </a:xfrm>
          <a:prstGeom prst="rect">
            <a:avLst/>
          </a:prstGeom>
        </p:spPr>
      </p:pic>
    </p:spTree>
    <p:extLst>
      <p:ext uri="{BB962C8B-B14F-4D97-AF65-F5344CB8AC3E}">
        <p14:creationId xmlns:p14="http://schemas.microsoft.com/office/powerpoint/2010/main" val="42093248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Stars vs Review Count</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4" name="Content Placeholder 13">
            <a:extLst>
              <a:ext uri="{FF2B5EF4-FFF2-40B4-BE49-F238E27FC236}">
                <a16:creationId xmlns:a16="http://schemas.microsoft.com/office/drawing/2014/main" id="{1B63D571-69CF-0C4B-8B25-D748F49E2E55}"/>
              </a:ext>
            </a:extLst>
          </p:cNvPr>
          <p:cNvPicPr>
            <a:picLocks noGrp="1" noChangeAspect="1"/>
          </p:cNvPicPr>
          <p:nvPr>
            <p:ph idx="1"/>
          </p:nvPr>
        </p:nvPicPr>
        <p:blipFill rotWithShape="1">
          <a:blip r:embed="rId2"/>
          <a:srcRect l="5211" t="33211" r="46969" b="21258"/>
          <a:stretch/>
        </p:blipFill>
        <p:spPr>
          <a:xfrm>
            <a:off x="3915509" y="681038"/>
            <a:ext cx="6205274" cy="3692578"/>
          </a:xfrm>
        </p:spPr>
      </p:pic>
      <p:sp>
        <p:nvSpPr>
          <p:cNvPr id="15" name="TextBox 14">
            <a:extLst>
              <a:ext uri="{FF2B5EF4-FFF2-40B4-BE49-F238E27FC236}">
                <a16:creationId xmlns:a16="http://schemas.microsoft.com/office/drawing/2014/main" id="{5F06906E-62A9-F84D-97DE-AE1572D95564}"/>
              </a:ext>
            </a:extLst>
          </p:cNvPr>
          <p:cNvSpPr txBox="1"/>
          <p:nvPr/>
        </p:nvSpPr>
        <p:spPr>
          <a:xfrm>
            <a:off x="2743200" y="4540469"/>
            <a:ext cx="9301655" cy="369332"/>
          </a:xfrm>
          <a:prstGeom prst="rect">
            <a:avLst/>
          </a:prstGeom>
          <a:noFill/>
        </p:spPr>
        <p:txBody>
          <a:bodyPr wrap="square" rtlCol="0">
            <a:spAutoFit/>
          </a:bodyPr>
          <a:lstStyle/>
          <a:p>
            <a:pPr marL="285750" indent="-285750">
              <a:buFont typeface="Arial" panose="020B0604020202020204" pitchFamily="34" charset="0"/>
              <a:buChar char="•"/>
            </a:pPr>
            <a:r>
              <a:rPr lang="en-US" dirty="0"/>
              <a:t>It can be concluded that for high number of review counts the average ratings is 4. </a:t>
            </a:r>
          </a:p>
        </p:txBody>
      </p:sp>
    </p:spTree>
    <p:extLst>
      <p:ext uri="{BB962C8B-B14F-4D97-AF65-F5344CB8AC3E}">
        <p14:creationId xmlns:p14="http://schemas.microsoft.com/office/powerpoint/2010/main" val="37493326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Active Business vs Stars</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1" name="Content Placeholder 10">
            <a:extLst>
              <a:ext uri="{FF2B5EF4-FFF2-40B4-BE49-F238E27FC236}">
                <a16:creationId xmlns:a16="http://schemas.microsoft.com/office/drawing/2014/main" id="{963A61FC-2CE3-8543-8798-D8766FD9518B}"/>
              </a:ext>
            </a:extLst>
          </p:cNvPr>
          <p:cNvPicPr>
            <a:picLocks noGrp="1" noChangeAspect="1"/>
          </p:cNvPicPr>
          <p:nvPr>
            <p:ph idx="1"/>
          </p:nvPr>
        </p:nvPicPr>
        <p:blipFill rotWithShape="1">
          <a:blip r:embed="rId2"/>
          <a:srcRect l="2145" t="3635"/>
          <a:stretch/>
        </p:blipFill>
        <p:spPr>
          <a:xfrm>
            <a:off x="3827555" y="681037"/>
            <a:ext cx="7105907" cy="4203836"/>
          </a:xfrm>
        </p:spPr>
      </p:pic>
      <p:sp>
        <p:nvSpPr>
          <p:cNvPr id="16" name="TextBox 15">
            <a:extLst>
              <a:ext uri="{FF2B5EF4-FFF2-40B4-BE49-F238E27FC236}">
                <a16:creationId xmlns:a16="http://schemas.microsoft.com/office/drawing/2014/main" id="{65DDFAD6-A2ED-CC4D-95BC-B167895A951C}"/>
              </a:ext>
            </a:extLst>
          </p:cNvPr>
          <p:cNvSpPr txBox="1"/>
          <p:nvPr/>
        </p:nvSpPr>
        <p:spPr>
          <a:xfrm>
            <a:off x="2808514" y="4884873"/>
            <a:ext cx="9111343" cy="369332"/>
          </a:xfrm>
          <a:prstGeom prst="rect">
            <a:avLst/>
          </a:prstGeom>
          <a:noFill/>
        </p:spPr>
        <p:txBody>
          <a:bodyPr wrap="square" rtlCol="0">
            <a:spAutoFit/>
          </a:bodyPr>
          <a:lstStyle/>
          <a:p>
            <a:pPr marL="285750" indent="-285750">
              <a:buFont typeface="Arial" panose="020B0604020202020204" pitchFamily="34" charset="0"/>
              <a:buChar char="•"/>
            </a:pPr>
            <a:endParaRPr lang="en-US" dirty="0"/>
          </a:p>
        </p:txBody>
      </p:sp>
      <p:sp>
        <p:nvSpPr>
          <p:cNvPr id="15" name="TextBox 14">
            <a:extLst>
              <a:ext uri="{FF2B5EF4-FFF2-40B4-BE49-F238E27FC236}">
                <a16:creationId xmlns:a16="http://schemas.microsoft.com/office/drawing/2014/main" id="{7722458C-B64C-6D43-9B52-D4A39FADD8BC}"/>
              </a:ext>
            </a:extLst>
          </p:cNvPr>
          <p:cNvSpPr txBox="1"/>
          <p:nvPr/>
        </p:nvSpPr>
        <p:spPr>
          <a:xfrm>
            <a:off x="2612571" y="4884873"/>
            <a:ext cx="9307286" cy="2031325"/>
          </a:xfrm>
          <a:prstGeom prst="rect">
            <a:avLst/>
          </a:prstGeom>
          <a:noFill/>
        </p:spPr>
        <p:txBody>
          <a:bodyPr wrap="square" rtlCol="0">
            <a:spAutoFit/>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On looking at the Box plot between Star Ratings and Active Business we can conclude that there is no direct relationship between Star Ratings and the discontinuation of a particular business as even after achieving higher ratings some businesses have been discontinued. There may be other factors like relocation, labor scarcity, increased state taxes,  demand of business, automation of services,  which may have contributed in the shut down.</a:t>
            </a:r>
          </a:p>
          <a:p>
            <a:endParaRPr lang="en-US" dirty="0"/>
          </a:p>
        </p:txBody>
      </p:sp>
    </p:spTree>
    <p:extLst>
      <p:ext uri="{BB962C8B-B14F-4D97-AF65-F5344CB8AC3E}">
        <p14:creationId xmlns:p14="http://schemas.microsoft.com/office/powerpoint/2010/main" val="33340094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4" name="Picture 3">
            <a:extLst>
              <a:ext uri="{FF2B5EF4-FFF2-40B4-BE49-F238E27FC236}">
                <a16:creationId xmlns:a16="http://schemas.microsoft.com/office/drawing/2014/main" id="{341BFB4D-3677-E945-988C-C589B6D6E252}"/>
              </a:ext>
            </a:extLst>
          </p:cNvPr>
          <p:cNvPicPr>
            <a:picLocks noChangeAspect="1"/>
          </p:cNvPicPr>
          <p:nvPr/>
        </p:nvPicPr>
        <p:blipFill rotWithShape="1">
          <a:blip r:embed="rId2"/>
          <a:srcRect l="5010" t="14048" r="48413" b="40000"/>
          <a:stretch/>
        </p:blipFill>
        <p:spPr>
          <a:xfrm>
            <a:off x="3858986" y="502155"/>
            <a:ext cx="7107723" cy="4382718"/>
          </a:xfrm>
          <a:prstGeom prst="rect">
            <a:avLst/>
          </a:prstGeom>
        </p:spPr>
      </p:pic>
      <p:sp>
        <p:nvSpPr>
          <p:cNvPr id="5" name="TextBox 4">
            <a:extLst>
              <a:ext uri="{FF2B5EF4-FFF2-40B4-BE49-F238E27FC236}">
                <a16:creationId xmlns:a16="http://schemas.microsoft.com/office/drawing/2014/main" id="{D7BEC5E8-873E-5F4F-B0F8-B4D934538910}"/>
              </a:ext>
            </a:extLst>
          </p:cNvPr>
          <p:cNvSpPr txBox="1"/>
          <p:nvPr/>
        </p:nvSpPr>
        <p:spPr>
          <a:xfrm>
            <a:off x="3815442" y="5078186"/>
            <a:ext cx="7634513" cy="1477328"/>
          </a:xfrm>
          <a:prstGeom prst="rect">
            <a:avLst/>
          </a:prstGeom>
          <a:noFill/>
        </p:spPr>
        <p:txBody>
          <a:bodyPr wrap="square" rtlCol="0">
            <a:spAutoFit/>
          </a:bodyPr>
          <a:lstStyle/>
          <a:p>
            <a:pPr marL="285750" indent="-285750">
              <a:buFont typeface="Arial" panose="020B0604020202020204" pitchFamily="34" charset="0"/>
              <a:buChar char="•"/>
            </a:pPr>
            <a:r>
              <a:rPr lang="en-US" dirty="0"/>
              <a:t>According to the dataset, the business which has received the highest number of reviews is Restaurant business, which may suggest that it is the most popular and established Yelp business. Yelp still have a lot of scope to improve it’s other businesses while maintaining its monopoly in Restaurant business as well.</a:t>
            </a:r>
          </a:p>
        </p:txBody>
      </p:sp>
      <p:pic>
        <p:nvPicPr>
          <p:cNvPr id="9" name="Picture 8">
            <a:extLst>
              <a:ext uri="{FF2B5EF4-FFF2-40B4-BE49-F238E27FC236}">
                <a16:creationId xmlns:a16="http://schemas.microsoft.com/office/drawing/2014/main" id="{9A82BA59-187B-6F4B-BA8E-C3DEF5DA064A}"/>
              </a:ext>
            </a:extLst>
          </p:cNvPr>
          <p:cNvPicPr>
            <a:picLocks noChangeAspect="1"/>
          </p:cNvPicPr>
          <p:nvPr/>
        </p:nvPicPr>
        <p:blipFill rotWithShape="1">
          <a:blip r:embed="rId3"/>
          <a:srcRect l="3894" t="25812" r="70232" b="52265"/>
          <a:stretch/>
        </p:blipFill>
        <p:spPr>
          <a:xfrm>
            <a:off x="53186" y="4339522"/>
            <a:ext cx="3762255" cy="2215992"/>
          </a:xfrm>
          <a:prstGeom prst="rect">
            <a:avLst/>
          </a:prstGeom>
        </p:spPr>
      </p:pic>
    </p:spTree>
    <p:extLst>
      <p:ext uri="{BB962C8B-B14F-4D97-AF65-F5344CB8AC3E}">
        <p14:creationId xmlns:p14="http://schemas.microsoft.com/office/powerpoint/2010/main" val="7881347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0" name="Content Placeholder 6">
            <a:extLst>
              <a:ext uri="{FF2B5EF4-FFF2-40B4-BE49-F238E27FC236}">
                <a16:creationId xmlns:a16="http://schemas.microsoft.com/office/drawing/2014/main" id="{ECA668C8-58D1-A742-B449-DABF022DC5C9}"/>
              </a:ext>
            </a:extLst>
          </p:cNvPr>
          <p:cNvPicPr>
            <a:picLocks noChangeAspect="1"/>
          </p:cNvPicPr>
          <p:nvPr/>
        </p:nvPicPr>
        <p:blipFill rotWithShape="1">
          <a:blip r:embed="rId2"/>
          <a:srcRect l="4629" t="14310" r="47315" b="39887"/>
          <a:stretch/>
        </p:blipFill>
        <p:spPr>
          <a:xfrm>
            <a:off x="3719284" y="681037"/>
            <a:ext cx="6825344" cy="4065815"/>
          </a:xfrm>
          <a:prstGeom prst="rect">
            <a:avLst/>
          </a:prstGeom>
        </p:spPr>
      </p:pic>
      <p:sp>
        <p:nvSpPr>
          <p:cNvPr id="14" name="TextBox 13">
            <a:extLst>
              <a:ext uri="{FF2B5EF4-FFF2-40B4-BE49-F238E27FC236}">
                <a16:creationId xmlns:a16="http://schemas.microsoft.com/office/drawing/2014/main" id="{4D905C68-3BD4-D44D-AF9B-4EEB60A5EC04}"/>
              </a:ext>
            </a:extLst>
          </p:cNvPr>
          <p:cNvSpPr txBox="1"/>
          <p:nvPr/>
        </p:nvSpPr>
        <p:spPr>
          <a:xfrm>
            <a:off x="3429000" y="4884873"/>
            <a:ext cx="7797799" cy="1200329"/>
          </a:xfrm>
          <a:prstGeom prst="rect">
            <a:avLst/>
          </a:prstGeom>
          <a:noFill/>
        </p:spPr>
        <p:txBody>
          <a:bodyPr wrap="square" rtlCol="0">
            <a:spAutoFit/>
          </a:bodyPr>
          <a:lstStyle/>
          <a:p>
            <a:pPr marL="285750" indent="-285750">
              <a:buFont typeface="Arial" panose="020B0604020202020204" pitchFamily="34" charset="0"/>
              <a:buChar char="•"/>
            </a:pPr>
            <a:r>
              <a:rPr lang="en-US" dirty="0"/>
              <a:t>From our Previous analysis we concluded that the highest reviewed Yelp business  is Restaurants but from the given boxplot we can conclude that the businesses which have achieved 5 star ratings are </a:t>
            </a:r>
            <a:r>
              <a:rPr lang="en-US" b="1" dirty="0"/>
              <a:t>Pet Services </a:t>
            </a:r>
            <a:r>
              <a:rPr lang="en-US" dirty="0"/>
              <a:t>and </a:t>
            </a:r>
            <a:r>
              <a:rPr lang="en-US" b="1" dirty="0"/>
              <a:t>Gym &amp; Active life.</a:t>
            </a:r>
          </a:p>
        </p:txBody>
      </p:sp>
    </p:spTree>
    <p:extLst>
      <p:ext uri="{BB962C8B-B14F-4D97-AF65-F5344CB8AC3E}">
        <p14:creationId xmlns:p14="http://schemas.microsoft.com/office/powerpoint/2010/main" val="2528958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dirty="0">
                <a:solidFill>
                  <a:srgbClr val="FFFFFF"/>
                </a:solidFill>
              </a:rPr>
              <a:t>Top 5 rated business across us in terms of Review count</a:t>
            </a:r>
            <a:endParaRPr lang="en-US" sz="2200" b="1" kern="1200" dirty="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5" name="Picture 4">
            <a:extLst>
              <a:ext uri="{FF2B5EF4-FFF2-40B4-BE49-F238E27FC236}">
                <a16:creationId xmlns:a16="http://schemas.microsoft.com/office/drawing/2014/main" id="{F5368C63-5575-1144-9807-B410DF504A6D}"/>
              </a:ext>
            </a:extLst>
          </p:cNvPr>
          <p:cNvPicPr>
            <a:picLocks noChangeAspect="1"/>
          </p:cNvPicPr>
          <p:nvPr/>
        </p:nvPicPr>
        <p:blipFill rotWithShape="1">
          <a:blip r:embed="rId2"/>
          <a:srcRect l="8879" t="13809" r="47669" b="46190"/>
          <a:stretch/>
        </p:blipFill>
        <p:spPr>
          <a:xfrm>
            <a:off x="3674591" y="177911"/>
            <a:ext cx="7552207" cy="4706962"/>
          </a:xfrm>
          <a:prstGeom prst="rect">
            <a:avLst/>
          </a:prstGeom>
        </p:spPr>
      </p:pic>
      <p:sp>
        <p:nvSpPr>
          <p:cNvPr id="6" name="TextBox 5">
            <a:extLst>
              <a:ext uri="{FF2B5EF4-FFF2-40B4-BE49-F238E27FC236}">
                <a16:creationId xmlns:a16="http://schemas.microsoft.com/office/drawing/2014/main" id="{28BC0F67-027F-E646-A01B-4AFF997F549B}"/>
              </a:ext>
            </a:extLst>
          </p:cNvPr>
          <p:cNvSpPr txBox="1"/>
          <p:nvPr/>
        </p:nvSpPr>
        <p:spPr>
          <a:xfrm>
            <a:off x="3437711" y="5110843"/>
            <a:ext cx="7789088" cy="646331"/>
          </a:xfrm>
          <a:prstGeom prst="rect">
            <a:avLst/>
          </a:prstGeom>
          <a:noFill/>
        </p:spPr>
        <p:txBody>
          <a:bodyPr wrap="square" rtlCol="0">
            <a:spAutoFit/>
          </a:bodyPr>
          <a:lstStyle/>
          <a:p>
            <a:pPr marL="285750" indent="-285750">
              <a:buFont typeface="Arial" panose="020B0604020202020204" pitchFamily="34" charset="0"/>
              <a:buChar char="•"/>
            </a:pPr>
            <a:r>
              <a:rPr lang="en-US" dirty="0"/>
              <a:t>In terms of review counts, the top 5 businesses were evaluated, and all the 5 businesses are from the Restaurant Category with 5000+ review counts.</a:t>
            </a:r>
          </a:p>
        </p:txBody>
      </p:sp>
    </p:spTree>
    <p:extLst>
      <p:ext uri="{BB962C8B-B14F-4D97-AF65-F5344CB8AC3E}">
        <p14:creationId xmlns:p14="http://schemas.microsoft.com/office/powerpoint/2010/main" val="11903127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b="1" dirty="0">
                <a:solidFill>
                  <a:schemeClr val="bg1"/>
                </a:solidFill>
              </a:rPr>
              <a:t>Locating business coordinates on google maps</a:t>
            </a:r>
            <a:endParaRPr lang="en-US" sz="2200" b="1" kern="1200" dirty="0">
              <a:solidFill>
                <a:schemeClr val="bg1"/>
              </a:solidFill>
            </a:endParaRPr>
          </a:p>
        </p:txBody>
      </p:sp>
      <p:pic>
        <p:nvPicPr>
          <p:cNvPr id="6" name="Content Placeholder 5">
            <a:extLst>
              <a:ext uri="{FF2B5EF4-FFF2-40B4-BE49-F238E27FC236}">
                <a16:creationId xmlns:a16="http://schemas.microsoft.com/office/drawing/2014/main" id="{55FD9659-E13C-5348-BBB6-4E49E461D5DE}"/>
              </a:ext>
            </a:extLst>
          </p:cNvPr>
          <p:cNvPicPr>
            <a:picLocks noGrp="1" noChangeAspect="1"/>
          </p:cNvPicPr>
          <p:nvPr>
            <p:ph idx="1"/>
          </p:nvPr>
        </p:nvPicPr>
        <p:blipFill rotWithShape="1">
          <a:blip r:embed="rId2"/>
          <a:srcRect l="17128" t="29956" r="58647" b="24241"/>
          <a:stretch/>
        </p:blipFill>
        <p:spPr>
          <a:xfrm>
            <a:off x="3575957" y="440871"/>
            <a:ext cx="5617028" cy="5976257"/>
          </a:xfrm>
        </p:spPr>
      </p:pic>
      <p:sp>
        <p:nvSpPr>
          <p:cNvPr id="9" name="TextBox 8">
            <a:extLst>
              <a:ext uri="{FF2B5EF4-FFF2-40B4-BE49-F238E27FC236}">
                <a16:creationId xmlns:a16="http://schemas.microsoft.com/office/drawing/2014/main" id="{3F4FD8C8-CBFE-C04D-B32B-772A0D19977F}"/>
              </a:ext>
            </a:extLst>
          </p:cNvPr>
          <p:cNvSpPr txBox="1"/>
          <p:nvPr/>
        </p:nvSpPr>
        <p:spPr>
          <a:xfrm>
            <a:off x="9192985" y="604158"/>
            <a:ext cx="2628901"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Using the library </a:t>
            </a:r>
            <a:r>
              <a:rPr lang="en-US" sz="2000" dirty="0" err="1"/>
              <a:t>ggmap</a:t>
            </a:r>
            <a:r>
              <a:rPr lang="en-US" sz="2000" dirty="0"/>
              <a:t> and the latitudes and longitudes of the businesses, we have plotted the businesses on the US map with the help of google maps. The density of individual business in each state and their star ratings can be visualized by this map.</a:t>
            </a:r>
          </a:p>
        </p:txBody>
      </p:sp>
    </p:spTree>
    <p:extLst>
      <p:ext uri="{BB962C8B-B14F-4D97-AF65-F5344CB8AC3E}">
        <p14:creationId xmlns:p14="http://schemas.microsoft.com/office/powerpoint/2010/main" val="37529811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Statistical Test- T-test</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(Stars vs Review count)</a:t>
            </a:r>
          </a:p>
        </p:txBody>
      </p:sp>
      <p:sp>
        <p:nvSpPr>
          <p:cNvPr id="3" name="TextBox 2">
            <a:extLst>
              <a:ext uri="{FF2B5EF4-FFF2-40B4-BE49-F238E27FC236}">
                <a16:creationId xmlns:a16="http://schemas.microsoft.com/office/drawing/2014/main" id="{CF9EC705-87DE-3944-B4F0-6E6827C3B721}"/>
              </a:ext>
            </a:extLst>
          </p:cNvPr>
          <p:cNvSpPr txBox="1"/>
          <p:nvPr/>
        </p:nvSpPr>
        <p:spPr>
          <a:xfrm>
            <a:off x="3890378" y="987879"/>
            <a:ext cx="6662057" cy="1200329"/>
          </a:xfrm>
          <a:prstGeom prst="rect">
            <a:avLst/>
          </a:prstGeom>
          <a:noFill/>
        </p:spPr>
        <p:txBody>
          <a:bodyPr wrap="square" rtlCol="0">
            <a:spAutoFit/>
          </a:bodyPr>
          <a:lstStyle/>
          <a:p>
            <a:r>
              <a:rPr lang="en-US" b="1" dirty="0"/>
              <a:t>Null Hypothesis : </a:t>
            </a:r>
            <a:r>
              <a:rPr lang="en-US" dirty="0"/>
              <a:t>Review count for each ratings are equally distributed.</a:t>
            </a:r>
          </a:p>
          <a:p>
            <a:endParaRPr lang="en-US" dirty="0"/>
          </a:p>
          <a:p>
            <a:endParaRPr lang="en-US" dirty="0"/>
          </a:p>
        </p:txBody>
      </p:sp>
      <p:pic>
        <p:nvPicPr>
          <p:cNvPr id="5" name="Picture 4">
            <a:extLst>
              <a:ext uri="{FF2B5EF4-FFF2-40B4-BE49-F238E27FC236}">
                <a16:creationId xmlns:a16="http://schemas.microsoft.com/office/drawing/2014/main" id="{9D948D18-044A-684F-97EF-A3E72A078164}"/>
              </a:ext>
            </a:extLst>
          </p:cNvPr>
          <p:cNvPicPr>
            <a:picLocks noChangeAspect="1"/>
          </p:cNvPicPr>
          <p:nvPr/>
        </p:nvPicPr>
        <p:blipFill rotWithShape="1">
          <a:blip r:embed="rId2"/>
          <a:srcRect l="4211" t="21687" r="47482" b="40000"/>
          <a:stretch/>
        </p:blipFill>
        <p:spPr>
          <a:xfrm>
            <a:off x="3895141" y="1922689"/>
            <a:ext cx="6077533" cy="3012621"/>
          </a:xfrm>
          <a:prstGeom prst="rect">
            <a:avLst/>
          </a:prstGeom>
        </p:spPr>
      </p:pic>
      <p:sp>
        <p:nvSpPr>
          <p:cNvPr id="6" name="TextBox 5">
            <a:extLst>
              <a:ext uri="{FF2B5EF4-FFF2-40B4-BE49-F238E27FC236}">
                <a16:creationId xmlns:a16="http://schemas.microsoft.com/office/drawing/2014/main" id="{7DFBEE6D-905D-EF42-AB1D-72C18653F6A5}"/>
              </a:ext>
            </a:extLst>
          </p:cNvPr>
          <p:cNvSpPr txBox="1"/>
          <p:nvPr/>
        </p:nvSpPr>
        <p:spPr>
          <a:xfrm>
            <a:off x="2728913" y="5394578"/>
            <a:ext cx="8293709" cy="1200329"/>
          </a:xfrm>
          <a:prstGeom prst="rect">
            <a:avLst/>
          </a:prstGeom>
          <a:noFill/>
        </p:spPr>
        <p:txBody>
          <a:bodyPr wrap="square" rtlCol="0">
            <a:spAutoFit/>
          </a:bodyPr>
          <a:lstStyle/>
          <a:p>
            <a:r>
              <a:rPr lang="en-US" dirty="0"/>
              <a:t>As the p-value is less than our significant value of 0.05 , we will reject null hypothesis.</a:t>
            </a:r>
          </a:p>
          <a:p>
            <a:endParaRPr lang="en-US" dirty="0"/>
          </a:p>
          <a:p>
            <a:endParaRPr lang="en-US" dirty="0"/>
          </a:p>
          <a:p>
            <a:r>
              <a:rPr lang="en-US" b="1" dirty="0"/>
              <a:t>CONCLUSION</a:t>
            </a:r>
            <a:r>
              <a:rPr lang="en-US" dirty="0"/>
              <a:t>: The review counts across each star rating are different</a:t>
            </a:r>
          </a:p>
        </p:txBody>
      </p:sp>
    </p:spTree>
    <p:extLst>
      <p:ext uri="{BB962C8B-B14F-4D97-AF65-F5344CB8AC3E}">
        <p14:creationId xmlns:p14="http://schemas.microsoft.com/office/powerpoint/2010/main" val="21128046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Statistical Test- Chi-Squared Test </a:t>
            </a:r>
          </a:p>
        </p:txBody>
      </p:sp>
      <p:sp>
        <p:nvSpPr>
          <p:cNvPr id="3" name="TextBox 2">
            <a:extLst>
              <a:ext uri="{FF2B5EF4-FFF2-40B4-BE49-F238E27FC236}">
                <a16:creationId xmlns:a16="http://schemas.microsoft.com/office/drawing/2014/main" id="{CF9EC705-87DE-3944-B4F0-6E6827C3B721}"/>
              </a:ext>
            </a:extLst>
          </p:cNvPr>
          <p:cNvSpPr txBox="1"/>
          <p:nvPr/>
        </p:nvSpPr>
        <p:spPr>
          <a:xfrm>
            <a:off x="4261757" y="1045029"/>
            <a:ext cx="6662057" cy="923330"/>
          </a:xfrm>
          <a:prstGeom prst="rect">
            <a:avLst/>
          </a:prstGeom>
          <a:noFill/>
        </p:spPr>
        <p:txBody>
          <a:bodyPr wrap="square" rtlCol="0">
            <a:spAutoFit/>
          </a:bodyPr>
          <a:lstStyle/>
          <a:p>
            <a:r>
              <a:rPr lang="en-US" b="1" dirty="0"/>
              <a:t>Null Hypothesis : </a:t>
            </a:r>
            <a:r>
              <a:rPr lang="en-US" dirty="0"/>
              <a:t>all the categories are equally distributed in each city</a:t>
            </a:r>
          </a:p>
          <a:p>
            <a:endParaRPr lang="en-US" dirty="0"/>
          </a:p>
        </p:txBody>
      </p:sp>
      <p:pic>
        <p:nvPicPr>
          <p:cNvPr id="5" name="Picture 4">
            <a:extLst>
              <a:ext uri="{FF2B5EF4-FFF2-40B4-BE49-F238E27FC236}">
                <a16:creationId xmlns:a16="http://schemas.microsoft.com/office/drawing/2014/main" id="{B10CF047-5945-6C40-87E3-F1624842A0B1}"/>
              </a:ext>
            </a:extLst>
          </p:cNvPr>
          <p:cNvPicPr>
            <a:picLocks noChangeAspect="1"/>
          </p:cNvPicPr>
          <p:nvPr/>
        </p:nvPicPr>
        <p:blipFill rotWithShape="1">
          <a:blip r:embed="rId2"/>
          <a:srcRect l="3689" t="15238" r="51259" b="59181"/>
          <a:stretch/>
        </p:blipFill>
        <p:spPr>
          <a:xfrm>
            <a:off x="3888029" y="1968359"/>
            <a:ext cx="7256221" cy="2575066"/>
          </a:xfrm>
          <a:prstGeom prst="rect">
            <a:avLst/>
          </a:prstGeom>
        </p:spPr>
      </p:pic>
      <p:sp>
        <p:nvSpPr>
          <p:cNvPr id="6" name="TextBox 5">
            <a:extLst>
              <a:ext uri="{FF2B5EF4-FFF2-40B4-BE49-F238E27FC236}">
                <a16:creationId xmlns:a16="http://schemas.microsoft.com/office/drawing/2014/main" id="{32CB97AD-C3F6-004E-93A7-B24C21CF7C3D}"/>
              </a:ext>
            </a:extLst>
          </p:cNvPr>
          <p:cNvSpPr txBox="1"/>
          <p:nvPr/>
        </p:nvSpPr>
        <p:spPr>
          <a:xfrm>
            <a:off x="4261757" y="5029200"/>
            <a:ext cx="6882493" cy="1200329"/>
          </a:xfrm>
          <a:prstGeom prst="rect">
            <a:avLst/>
          </a:prstGeom>
          <a:noFill/>
        </p:spPr>
        <p:txBody>
          <a:bodyPr wrap="square" rtlCol="0">
            <a:spAutoFit/>
          </a:bodyPr>
          <a:lstStyle/>
          <a:p>
            <a:r>
              <a:rPr lang="en-US" dirty="0"/>
              <a:t>p value is low , so we will reject null hypothesis.</a:t>
            </a:r>
          </a:p>
          <a:p>
            <a:endParaRPr lang="en-US" dirty="0"/>
          </a:p>
          <a:p>
            <a:r>
              <a:rPr lang="en-US" b="1" dirty="0"/>
              <a:t>Conclusion:</a:t>
            </a:r>
            <a:r>
              <a:rPr lang="en-US" dirty="0"/>
              <a:t> All the businesses are not equally distributed across cities</a:t>
            </a:r>
          </a:p>
          <a:p>
            <a:endParaRPr lang="en-US" dirty="0"/>
          </a:p>
        </p:txBody>
      </p:sp>
    </p:spTree>
    <p:extLst>
      <p:ext uri="{BB962C8B-B14F-4D97-AF65-F5344CB8AC3E}">
        <p14:creationId xmlns:p14="http://schemas.microsoft.com/office/powerpoint/2010/main" val="36411309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Statistical Test- </a:t>
            </a:r>
            <a:r>
              <a:rPr lang="en-US" sz="2200" b="1" kern="1200" dirty="0" err="1">
                <a:solidFill>
                  <a:srgbClr val="FFFFFF"/>
                </a:solidFill>
                <a:latin typeface="+mj-lt"/>
                <a:ea typeface="+mj-ea"/>
                <a:cs typeface="+mj-cs"/>
              </a:rPr>
              <a:t>Anova</a:t>
            </a:r>
            <a:r>
              <a:rPr lang="en-US" sz="2200" b="1" kern="1200" dirty="0">
                <a:solidFill>
                  <a:srgbClr val="FFFFFF"/>
                </a:solidFill>
                <a:latin typeface="+mj-lt"/>
                <a:ea typeface="+mj-ea"/>
                <a:cs typeface="+mj-cs"/>
              </a:rPr>
              <a:t> </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(Review count vs </a:t>
            </a:r>
            <a:r>
              <a:rPr lang="en-US" sz="2200" b="1" kern="1200" dirty="0" err="1">
                <a:solidFill>
                  <a:srgbClr val="FFFFFF"/>
                </a:solidFill>
                <a:latin typeface="+mj-lt"/>
                <a:ea typeface="+mj-ea"/>
                <a:cs typeface="+mj-cs"/>
              </a:rPr>
              <a:t>Categores</a:t>
            </a:r>
            <a:r>
              <a:rPr lang="en-US" sz="2200" b="1" kern="1200" dirty="0">
                <a:solidFill>
                  <a:srgbClr val="FFFFFF"/>
                </a:solidFill>
                <a:latin typeface="+mj-lt"/>
                <a:ea typeface="+mj-ea"/>
                <a:cs typeface="+mj-cs"/>
              </a:rPr>
              <a:t>)</a:t>
            </a:r>
          </a:p>
        </p:txBody>
      </p:sp>
      <p:sp>
        <p:nvSpPr>
          <p:cNvPr id="3" name="TextBox 2">
            <a:extLst>
              <a:ext uri="{FF2B5EF4-FFF2-40B4-BE49-F238E27FC236}">
                <a16:creationId xmlns:a16="http://schemas.microsoft.com/office/drawing/2014/main" id="{CF9EC705-87DE-3944-B4F0-6E6827C3B721}"/>
              </a:ext>
            </a:extLst>
          </p:cNvPr>
          <p:cNvSpPr txBox="1"/>
          <p:nvPr/>
        </p:nvSpPr>
        <p:spPr>
          <a:xfrm>
            <a:off x="4261757" y="1045029"/>
            <a:ext cx="6662057" cy="923330"/>
          </a:xfrm>
          <a:prstGeom prst="rect">
            <a:avLst/>
          </a:prstGeom>
          <a:noFill/>
        </p:spPr>
        <p:txBody>
          <a:bodyPr wrap="square" rtlCol="0">
            <a:spAutoFit/>
          </a:bodyPr>
          <a:lstStyle/>
          <a:p>
            <a:r>
              <a:rPr lang="en-US" b="1" dirty="0"/>
              <a:t>Null hypothesis : </a:t>
            </a:r>
            <a:r>
              <a:rPr lang="en-US" dirty="0"/>
              <a:t>Review count are equally distributed across categories.</a:t>
            </a:r>
          </a:p>
          <a:p>
            <a:endParaRPr lang="en-US" dirty="0"/>
          </a:p>
        </p:txBody>
      </p:sp>
      <p:pic>
        <p:nvPicPr>
          <p:cNvPr id="7" name="Picture 6">
            <a:extLst>
              <a:ext uri="{FF2B5EF4-FFF2-40B4-BE49-F238E27FC236}">
                <a16:creationId xmlns:a16="http://schemas.microsoft.com/office/drawing/2014/main" id="{342C9D39-76E2-DB4A-BAB3-8FC6640DF936}"/>
              </a:ext>
            </a:extLst>
          </p:cNvPr>
          <p:cNvPicPr>
            <a:picLocks noChangeAspect="1"/>
          </p:cNvPicPr>
          <p:nvPr/>
        </p:nvPicPr>
        <p:blipFill rotWithShape="1">
          <a:blip r:embed="rId2"/>
          <a:srcRect t="71875" r="48264" b="5625"/>
          <a:stretch/>
        </p:blipFill>
        <p:spPr>
          <a:xfrm>
            <a:off x="4132220" y="2039796"/>
            <a:ext cx="7845560" cy="2284333"/>
          </a:xfrm>
          <a:prstGeom prst="rect">
            <a:avLst/>
          </a:prstGeom>
        </p:spPr>
      </p:pic>
      <p:sp>
        <p:nvSpPr>
          <p:cNvPr id="8" name="TextBox 7">
            <a:extLst>
              <a:ext uri="{FF2B5EF4-FFF2-40B4-BE49-F238E27FC236}">
                <a16:creationId xmlns:a16="http://schemas.microsoft.com/office/drawing/2014/main" id="{AE5C3F24-1862-534D-938E-DE07CB0A460B}"/>
              </a:ext>
            </a:extLst>
          </p:cNvPr>
          <p:cNvSpPr txBox="1"/>
          <p:nvPr/>
        </p:nvSpPr>
        <p:spPr>
          <a:xfrm>
            <a:off x="4386263" y="4889640"/>
            <a:ext cx="5872161" cy="1477328"/>
          </a:xfrm>
          <a:prstGeom prst="rect">
            <a:avLst/>
          </a:prstGeom>
          <a:noFill/>
        </p:spPr>
        <p:txBody>
          <a:bodyPr wrap="square" rtlCol="0">
            <a:spAutoFit/>
          </a:bodyPr>
          <a:lstStyle/>
          <a:p>
            <a:r>
              <a:rPr lang="en-US" dirty="0"/>
              <a:t>P value is low so we will reject null hypothesis.</a:t>
            </a:r>
          </a:p>
          <a:p>
            <a:endParaRPr lang="en-US" dirty="0"/>
          </a:p>
          <a:p>
            <a:r>
              <a:rPr lang="en-US" b="1" dirty="0"/>
              <a:t>Conclusion: </a:t>
            </a:r>
            <a:r>
              <a:rPr lang="en-US" dirty="0"/>
              <a:t>review counts are not equally distributed across categories</a:t>
            </a:r>
          </a:p>
          <a:p>
            <a:endParaRPr lang="en-US" dirty="0"/>
          </a:p>
        </p:txBody>
      </p:sp>
    </p:spTree>
    <p:extLst>
      <p:ext uri="{BB962C8B-B14F-4D97-AF65-F5344CB8AC3E}">
        <p14:creationId xmlns:p14="http://schemas.microsoft.com/office/powerpoint/2010/main" val="20292300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Statistical Test- </a:t>
            </a:r>
            <a:r>
              <a:rPr lang="en-US" sz="2200" b="1" kern="1200" dirty="0" err="1">
                <a:solidFill>
                  <a:srgbClr val="FFFFFF"/>
                </a:solidFill>
                <a:latin typeface="+mj-lt"/>
                <a:ea typeface="+mj-ea"/>
                <a:cs typeface="+mj-cs"/>
              </a:rPr>
              <a:t>Anova</a:t>
            </a:r>
            <a:r>
              <a:rPr lang="en-US" sz="2200" b="1" kern="1200" dirty="0">
                <a:solidFill>
                  <a:srgbClr val="FFFFFF"/>
                </a:solidFill>
                <a:latin typeface="+mj-lt"/>
                <a:ea typeface="+mj-ea"/>
                <a:cs typeface="+mj-cs"/>
              </a:rPr>
              <a:t> </a:t>
            </a:r>
            <a:br>
              <a:rPr lang="en-US" sz="2200" b="1" kern="1200" dirty="0">
                <a:solidFill>
                  <a:srgbClr val="FFFFFF"/>
                </a:solidFill>
                <a:latin typeface="+mj-lt"/>
                <a:ea typeface="+mj-ea"/>
                <a:cs typeface="+mj-cs"/>
              </a:rPr>
            </a:br>
            <a:r>
              <a:rPr lang="en-US" sz="2200" b="1" kern="1200" dirty="0">
                <a:solidFill>
                  <a:srgbClr val="FFFFFF"/>
                </a:solidFill>
                <a:latin typeface="+mj-lt"/>
                <a:ea typeface="+mj-ea"/>
                <a:cs typeface="+mj-cs"/>
              </a:rPr>
              <a:t>(Rating vs Categories)</a:t>
            </a:r>
          </a:p>
        </p:txBody>
      </p:sp>
      <p:sp>
        <p:nvSpPr>
          <p:cNvPr id="3" name="TextBox 2">
            <a:extLst>
              <a:ext uri="{FF2B5EF4-FFF2-40B4-BE49-F238E27FC236}">
                <a16:creationId xmlns:a16="http://schemas.microsoft.com/office/drawing/2014/main" id="{CF9EC705-87DE-3944-B4F0-6E6827C3B721}"/>
              </a:ext>
            </a:extLst>
          </p:cNvPr>
          <p:cNvSpPr txBox="1"/>
          <p:nvPr/>
        </p:nvSpPr>
        <p:spPr>
          <a:xfrm>
            <a:off x="4132220" y="1025607"/>
            <a:ext cx="6662057" cy="923330"/>
          </a:xfrm>
          <a:prstGeom prst="rect">
            <a:avLst/>
          </a:prstGeom>
          <a:noFill/>
        </p:spPr>
        <p:txBody>
          <a:bodyPr wrap="square" rtlCol="0">
            <a:spAutoFit/>
          </a:bodyPr>
          <a:lstStyle/>
          <a:p>
            <a:r>
              <a:rPr lang="en-US" b="1" dirty="0"/>
              <a:t>Null hypothesis </a:t>
            </a:r>
            <a:r>
              <a:rPr lang="en-US" dirty="0"/>
              <a:t>: star ratings are equally distributed across business categories</a:t>
            </a:r>
          </a:p>
          <a:p>
            <a:endParaRPr lang="en-US" dirty="0"/>
          </a:p>
        </p:txBody>
      </p:sp>
      <p:pic>
        <p:nvPicPr>
          <p:cNvPr id="5" name="Picture 4">
            <a:extLst>
              <a:ext uri="{FF2B5EF4-FFF2-40B4-BE49-F238E27FC236}">
                <a16:creationId xmlns:a16="http://schemas.microsoft.com/office/drawing/2014/main" id="{C6C16F5A-F7D3-7E4B-B91F-2B8A3E688D97}"/>
              </a:ext>
            </a:extLst>
          </p:cNvPr>
          <p:cNvPicPr>
            <a:picLocks noChangeAspect="1"/>
          </p:cNvPicPr>
          <p:nvPr/>
        </p:nvPicPr>
        <p:blipFill rotWithShape="1">
          <a:blip r:embed="rId2"/>
          <a:srcRect l="774" t="67961" r="50000" b="6459"/>
          <a:stretch/>
        </p:blipFill>
        <p:spPr>
          <a:xfrm>
            <a:off x="4132220" y="1791341"/>
            <a:ext cx="7509973" cy="2439131"/>
          </a:xfrm>
          <a:prstGeom prst="rect">
            <a:avLst/>
          </a:prstGeom>
        </p:spPr>
      </p:pic>
      <p:sp>
        <p:nvSpPr>
          <p:cNvPr id="4" name="TextBox 3">
            <a:extLst>
              <a:ext uri="{FF2B5EF4-FFF2-40B4-BE49-F238E27FC236}">
                <a16:creationId xmlns:a16="http://schemas.microsoft.com/office/drawing/2014/main" id="{6A04F0DE-B519-4141-AD10-6CC8C237AF11}"/>
              </a:ext>
            </a:extLst>
          </p:cNvPr>
          <p:cNvSpPr txBox="1"/>
          <p:nvPr/>
        </p:nvSpPr>
        <p:spPr>
          <a:xfrm>
            <a:off x="4132220" y="4714875"/>
            <a:ext cx="6791594" cy="1200329"/>
          </a:xfrm>
          <a:prstGeom prst="rect">
            <a:avLst/>
          </a:prstGeom>
          <a:noFill/>
        </p:spPr>
        <p:txBody>
          <a:bodyPr wrap="square" rtlCol="0">
            <a:spAutoFit/>
          </a:bodyPr>
          <a:lstStyle/>
          <a:p>
            <a:r>
              <a:rPr lang="en-US" dirty="0"/>
              <a:t>Since P value is low , we reject the null hypothesis </a:t>
            </a:r>
          </a:p>
          <a:p>
            <a:endParaRPr lang="en-US" dirty="0"/>
          </a:p>
          <a:p>
            <a:r>
              <a:rPr lang="en-US" b="1" dirty="0"/>
              <a:t>Conclusion: </a:t>
            </a:r>
            <a:r>
              <a:rPr lang="en-US" dirty="0"/>
              <a:t>which means rating differs across categories</a:t>
            </a:r>
          </a:p>
          <a:p>
            <a:endParaRPr lang="en-US" dirty="0"/>
          </a:p>
        </p:txBody>
      </p:sp>
    </p:spTree>
    <p:extLst>
      <p:ext uri="{BB962C8B-B14F-4D97-AF65-F5344CB8AC3E}">
        <p14:creationId xmlns:p14="http://schemas.microsoft.com/office/powerpoint/2010/main" val="1181292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Yelp Dataset- Yelp Challenge 2019</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
        <p:nvSpPr>
          <p:cNvPr id="4" name="Content Placeholder 3">
            <a:extLst>
              <a:ext uri="{FF2B5EF4-FFF2-40B4-BE49-F238E27FC236}">
                <a16:creationId xmlns:a16="http://schemas.microsoft.com/office/drawing/2014/main" id="{EDD610CE-EC8E-8E40-A77C-FC838F824787}"/>
              </a:ext>
            </a:extLst>
          </p:cNvPr>
          <p:cNvSpPr>
            <a:spLocks noGrp="1"/>
          </p:cNvSpPr>
          <p:nvPr>
            <p:ph idx="1"/>
          </p:nvPr>
        </p:nvSpPr>
        <p:spPr>
          <a:xfrm>
            <a:off x="3686560" y="1487272"/>
            <a:ext cx="7892278" cy="3271644"/>
          </a:xfrm>
        </p:spPr>
        <p:txBody>
          <a:bodyPr>
            <a:normAutofit fontScale="92500" lnSpcReduction="20000"/>
          </a:bodyPr>
          <a:lstStyle/>
          <a:p>
            <a:pPr marL="305435" indent="-305435">
              <a:buFont typeface="Wingdings" panose="05020102010507070707" pitchFamily="18" charset="2"/>
              <a:buChar char="§"/>
            </a:pPr>
            <a:r>
              <a:rPr lang="en-US" dirty="0">
                <a:solidFill>
                  <a:schemeClr val="tx1"/>
                </a:solidFill>
              </a:rPr>
              <a:t>Yelp </a:t>
            </a:r>
            <a:r>
              <a:rPr lang="en-US" dirty="0">
                <a:solidFill>
                  <a:schemeClr val="tx1"/>
                </a:solidFill>
                <a:ea typeface="+mn-lt"/>
                <a:cs typeface="+mn-lt"/>
              </a:rPr>
              <a:t> is a business directory service and crowd-sourced review forum.</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rPr>
              <a:t>The dataset includes data of many domains – business, </a:t>
            </a:r>
            <a:r>
              <a:rPr lang="en-US" dirty="0" err="1">
                <a:solidFill>
                  <a:schemeClr val="tx1"/>
                </a:solidFill>
              </a:rPr>
              <a:t>checkin</a:t>
            </a:r>
            <a:r>
              <a:rPr lang="en-US" dirty="0">
                <a:solidFill>
                  <a:schemeClr val="tx1"/>
                </a:solidFill>
              </a:rPr>
              <a:t>, review, tip, user.</a:t>
            </a:r>
          </a:p>
          <a:p>
            <a:pPr marL="305435" indent="-305435">
              <a:buFont typeface="Wingdings" panose="05020102010507070707" pitchFamily="18" charset="2"/>
              <a:buChar char="§"/>
            </a:pPr>
            <a:r>
              <a:rPr lang="en-US" dirty="0">
                <a:solidFill>
                  <a:schemeClr val="tx1"/>
                </a:solidFill>
              </a:rPr>
              <a:t>We have made use of the business data for initial EDA</a:t>
            </a:r>
          </a:p>
          <a:p>
            <a:pPr marL="305435" indent="-305435">
              <a:buFont typeface="Wingdings" panose="05020102010507070707" pitchFamily="18" charset="2"/>
              <a:buChar char="§"/>
            </a:pPr>
            <a:r>
              <a:rPr lang="en-US" dirty="0">
                <a:solidFill>
                  <a:schemeClr val="tx1"/>
                </a:solidFill>
              </a:rPr>
              <a:t>The data consists of 1,92,000 rows.</a:t>
            </a:r>
            <a:endParaRPr lang="en-US" dirty="0"/>
          </a:p>
          <a:p>
            <a:pPr marL="0" indent="0">
              <a:buNone/>
            </a:pPr>
            <a:r>
              <a:rPr lang="en-US" dirty="0">
                <a:solidFill>
                  <a:schemeClr val="tx1"/>
                </a:solidFill>
              </a:rPr>
              <a:t>Link to find dataset:</a:t>
            </a:r>
            <a:r>
              <a:rPr lang="en-US" dirty="0"/>
              <a:t> </a:t>
            </a:r>
            <a:r>
              <a:rPr lang="en-US" dirty="0">
                <a:ea typeface="+mn-lt"/>
                <a:cs typeface="+mn-lt"/>
                <a:hlinkClick r:id="rId2"/>
              </a:rPr>
              <a:t>https://www.yelp.com/dataset/download</a:t>
            </a:r>
          </a:p>
          <a:p>
            <a:pPr marL="0" indent="0">
              <a:buNone/>
            </a:pPr>
            <a:r>
              <a:rPr lang="en-US" dirty="0">
                <a:solidFill>
                  <a:schemeClr val="tx1"/>
                </a:solidFill>
              </a:rPr>
              <a:t>* Download the JSON file</a:t>
            </a:r>
          </a:p>
          <a:p>
            <a:endParaRPr lang="en-US" dirty="0"/>
          </a:p>
        </p:txBody>
      </p:sp>
    </p:spTree>
    <p:extLst>
      <p:ext uri="{BB962C8B-B14F-4D97-AF65-F5344CB8AC3E}">
        <p14:creationId xmlns:p14="http://schemas.microsoft.com/office/powerpoint/2010/main" val="2749213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Dataset Description</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
        <p:nvSpPr>
          <p:cNvPr id="9" name="Content Placeholder 2">
            <a:extLst>
              <a:ext uri="{FF2B5EF4-FFF2-40B4-BE49-F238E27FC236}">
                <a16:creationId xmlns:a16="http://schemas.microsoft.com/office/drawing/2014/main" id="{DF76847F-32A6-E149-9A65-4892BE2DE67E}"/>
              </a:ext>
            </a:extLst>
          </p:cNvPr>
          <p:cNvSpPr>
            <a:spLocks noGrp="1"/>
          </p:cNvSpPr>
          <p:nvPr>
            <p:ph idx="1"/>
          </p:nvPr>
        </p:nvSpPr>
        <p:spPr>
          <a:xfrm>
            <a:off x="4132220" y="1116836"/>
            <a:ext cx="6108179" cy="4624327"/>
          </a:xfrm>
        </p:spPr>
        <p:txBody>
          <a:bodyPr anchor="ctr">
            <a:normAutofit fontScale="92500" lnSpcReduction="20000"/>
          </a:bodyPr>
          <a:lstStyle/>
          <a:p>
            <a:pPr marL="0" indent="0">
              <a:buNone/>
            </a:pPr>
            <a:r>
              <a:rPr lang="en-US" dirty="0">
                <a:solidFill>
                  <a:schemeClr val="tx1"/>
                </a:solidFill>
              </a:rPr>
              <a:t>The business data consist of many columns, out of which we are working on the following:</a:t>
            </a:r>
          </a:p>
          <a:p>
            <a:pPr marL="305435" indent="-305435">
              <a:buFont typeface="Wingdings" panose="05020102010507070707" pitchFamily="18" charset="2"/>
              <a:buChar char="§"/>
            </a:pPr>
            <a:r>
              <a:rPr lang="en-US" dirty="0">
                <a:solidFill>
                  <a:schemeClr val="tx1"/>
                </a:solidFill>
                <a:ea typeface="+mn-lt"/>
                <a:cs typeface="+mn-lt"/>
              </a:rPr>
              <a:t>Name</a:t>
            </a:r>
          </a:p>
          <a:p>
            <a:pPr marL="305435" indent="-305435">
              <a:buFont typeface="Wingdings" panose="05020102010507070707" pitchFamily="18" charset="2"/>
              <a:buChar char="§"/>
            </a:pPr>
            <a:r>
              <a:rPr lang="en-US" dirty="0">
                <a:solidFill>
                  <a:schemeClr val="tx1"/>
                </a:solidFill>
                <a:ea typeface="+mn-lt"/>
                <a:cs typeface="+mn-lt"/>
              </a:rPr>
              <a:t>City</a:t>
            </a:r>
          </a:p>
          <a:p>
            <a:pPr marL="305435" indent="-305435">
              <a:buFont typeface="Wingdings" panose="05020102010507070707" pitchFamily="18" charset="2"/>
              <a:buChar char="§"/>
            </a:pPr>
            <a:r>
              <a:rPr lang="en-US" dirty="0">
                <a:solidFill>
                  <a:schemeClr val="tx1"/>
                </a:solidFill>
                <a:ea typeface="+mn-lt"/>
                <a:cs typeface="+mn-lt"/>
              </a:rPr>
              <a:t>State</a:t>
            </a:r>
          </a:p>
          <a:p>
            <a:pPr marL="305435" indent="-305435">
              <a:buFont typeface="Wingdings" panose="05020102010507070707" pitchFamily="18" charset="2"/>
              <a:buChar char="§"/>
            </a:pPr>
            <a:r>
              <a:rPr lang="en-US" dirty="0">
                <a:solidFill>
                  <a:schemeClr val="tx1"/>
                </a:solidFill>
                <a:ea typeface="+mn-lt"/>
                <a:cs typeface="+mn-lt"/>
              </a:rPr>
              <a:t>Latitude</a:t>
            </a:r>
          </a:p>
          <a:p>
            <a:pPr marL="305435" indent="-305435">
              <a:buFont typeface="Wingdings" panose="05020102010507070707" pitchFamily="18" charset="2"/>
              <a:buChar char="§"/>
            </a:pPr>
            <a:r>
              <a:rPr lang="en-US" dirty="0">
                <a:solidFill>
                  <a:schemeClr val="tx1"/>
                </a:solidFill>
                <a:ea typeface="+mn-lt"/>
                <a:cs typeface="+mn-lt"/>
              </a:rPr>
              <a:t>Longitude</a:t>
            </a:r>
          </a:p>
          <a:p>
            <a:pPr marL="305435" indent="-305435">
              <a:buFont typeface="Wingdings" panose="05020102010507070707" pitchFamily="18" charset="2"/>
              <a:buChar char="§"/>
            </a:pPr>
            <a:r>
              <a:rPr lang="en-US" dirty="0">
                <a:solidFill>
                  <a:schemeClr val="tx1"/>
                </a:solidFill>
                <a:ea typeface="+mn-lt"/>
                <a:cs typeface="+mn-lt"/>
              </a:rPr>
              <a:t>Stars</a:t>
            </a:r>
          </a:p>
          <a:p>
            <a:pPr marL="305435" indent="-305435">
              <a:buFont typeface="Wingdings" panose="05020102010507070707" pitchFamily="18" charset="2"/>
              <a:buChar char="§"/>
            </a:pPr>
            <a:r>
              <a:rPr lang="en-US" dirty="0" err="1">
                <a:solidFill>
                  <a:schemeClr val="tx1"/>
                </a:solidFill>
                <a:ea typeface="+mn-lt"/>
                <a:cs typeface="+mn-lt"/>
              </a:rPr>
              <a:t>review_count</a:t>
            </a:r>
            <a:endParaRPr lang="en-US" dirty="0">
              <a:solidFill>
                <a:schemeClr val="tx1"/>
              </a:solidFill>
            </a:endParaRPr>
          </a:p>
          <a:p>
            <a:pPr marL="305435" indent="-305435">
              <a:buFont typeface="Wingdings" panose="05020102010507070707" pitchFamily="18" charset="2"/>
              <a:buChar char="§"/>
            </a:pPr>
            <a:r>
              <a:rPr lang="en-US" dirty="0" err="1">
                <a:solidFill>
                  <a:schemeClr val="tx1"/>
                </a:solidFill>
                <a:ea typeface="+mn-lt"/>
                <a:cs typeface="+mn-lt"/>
              </a:rPr>
              <a:t>is_open</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ea typeface="+mn-lt"/>
                <a:cs typeface="+mn-lt"/>
              </a:rPr>
              <a:t>Categories</a:t>
            </a:r>
          </a:p>
          <a:p>
            <a:pPr marL="0" indent="0">
              <a:buNone/>
            </a:pPr>
            <a:endParaRPr lang="en-US" dirty="0">
              <a:solidFill>
                <a:schemeClr val="tx1"/>
              </a:solidFill>
            </a:endParaRPr>
          </a:p>
          <a:p>
            <a:pPr marL="305435" indent="-305435">
              <a:buFont typeface="Wingdings" panose="05020102010507070707" pitchFamily="18" charset="2"/>
              <a:buChar char="§"/>
            </a:pPr>
            <a:endParaRPr lang="en-US" dirty="0">
              <a:solidFill>
                <a:schemeClr val="tx1"/>
              </a:solidFill>
            </a:endParaRPr>
          </a:p>
        </p:txBody>
      </p:sp>
    </p:spTree>
    <p:extLst>
      <p:ext uri="{BB962C8B-B14F-4D97-AF65-F5344CB8AC3E}">
        <p14:creationId xmlns:p14="http://schemas.microsoft.com/office/powerpoint/2010/main" val="618356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5" name="Freeform: Shape 42">
            <a:extLst>
              <a:ext uri="{FF2B5EF4-FFF2-40B4-BE49-F238E27FC236}">
                <a16:creationId xmlns:a16="http://schemas.microsoft.com/office/drawing/2014/main" id="{46C2E80F-49A6-4372-B103-219D417A5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4096" y="470925"/>
            <a:ext cx="4381009" cy="5892104"/>
          </a:xfrm>
          <a:custGeom>
            <a:avLst/>
            <a:gdLst>
              <a:gd name="connsiteX0" fmla="*/ 0 w 4381009"/>
              <a:gd name="connsiteY0" fmla="*/ 0 h 5892104"/>
              <a:gd name="connsiteX1" fmla="*/ 4157628 w 4381009"/>
              <a:gd name="connsiteY1" fmla="*/ 0 h 5892104"/>
              <a:gd name="connsiteX2" fmla="*/ 4169302 w 4381009"/>
              <a:gd name="connsiteY2" fmla="*/ 68659 h 5892104"/>
              <a:gd name="connsiteX3" fmla="*/ 4191571 w 4381009"/>
              <a:gd name="connsiteY3" fmla="*/ 205472 h 5892104"/>
              <a:gd name="connsiteX4" fmla="*/ 4213368 w 4381009"/>
              <a:gd name="connsiteY4" fmla="*/ 342890 h 5892104"/>
              <a:gd name="connsiteX5" fmla="*/ 4232030 w 4381009"/>
              <a:gd name="connsiteY5" fmla="*/ 480913 h 5892104"/>
              <a:gd name="connsiteX6" fmla="*/ 4250848 w 4381009"/>
              <a:gd name="connsiteY6" fmla="*/ 618332 h 5892104"/>
              <a:gd name="connsiteX7" fmla="*/ 4268412 w 4381009"/>
              <a:gd name="connsiteY7" fmla="*/ 756355 h 5892104"/>
              <a:gd name="connsiteX8" fmla="*/ 4283467 w 4381009"/>
              <a:gd name="connsiteY8" fmla="*/ 892563 h 5892104"/>
              <a:gd name="connsiteX9" fmla="*/ 4297737 w 4381009"/>
              <a:gd name="connsiteY9" fmla="*/ 1030587 h 5892104"/>
              <a:gd name="connsiteX10" fmla="*/ 4310754 w 4381009"/>
              <a:gd name="connsiteY10" fmla="*/ 1168005 h 5892104"/>
              <a:gd name="connsiteX11" fmla="*/ 4322045 w 4381009"/>
              <a:gd name="connsiteY11" fmla="*/ 1303002 h 5892104"/>
              <a:gd name="connsiteX12" fmla="*/ 4333336 w 4381009"/>
              <a:gd name="connsiteY12" fmla="*/ 1439815 h 5892104"/>
              <a:gd name="connsiteX13" fmla="*/ 4342745 w 4381009"/>
              <a:gd name="connsiteY13" fmla="*/ 1574812 h 5892104"/>
              <a:gd name="connsiteX14" fmla="*/ 4350115 w 4381009"/>
              <a:gd name="connsiteY14" fmla="*/ 1709808 h 5892104"/>
              <a:gd name="connsiteX15" fmla="*/ 4357799 w 4381009"/>
              <a:gd name="connsiteY15" fmla="*/ 1844200 h 5892104"/>
              <a:gd name="connsiteX16" fmla="*/ 4364229 w 4381009"/>
              <a:gd name="connsiteY16" fmla="*/ 1977381 h 5892104"/>
              <a:gd name="connsiteX17" fmla="*/ 4368777 w 4381009"/>
              <a:gd name="connsiteY17" fmla="*/ 2109351 h 5892104"/>
              <a:gd name="connsiteX18" fmla="*/ 4372697 w 4381009"/>
              <a:gd name="connsiteY18" fmla="*/ 2241321 h 5892104"/>
              <a:gd name="connsiteX19" fmla="*/ 4376461 w 4381009"/>
              <a:gd name="connsiteY19" fmla="*/ 2372080 h 5892104"/>
              <a:gd name="connsiteX20" fmla="*/ 4378186 w 4381009"/>
              <a:gd name="connsiteY20" fmla="*/ 2501023 h 5892104"/>
              <a:gd name="connsiteX21" fmla="*/ 4380068 w 4381009"/>
              <a:gd name="connsiteY21" fmla="*/ 2629966 h 5892104"/>
              <a:gd name="connsiteX22" fmla="*/ 4381009 w 4381009"/>
              <a:gd name="connsiteY22" fmla="*/ 2757093 h 5892104"/>
              <a:gd name="connsiteX23" fmla="*/ 4380068 w 4381009"/>
              <a:gd name="connsiteY23" fmla="*/ 2883010 h 5892104"/>
              <a:gd name="connsiteX24" fmla="*/ 4380068 w 4381009"/>
              <a:gd name="connsiteY24" fmla="*/ 3007715 h 5892104"/>
              <a:gd name="connsiteX25" fmla="*/ 4378186 w 4381009"/>
              <a:gd name="connsiteY25" fmla="*/ 3131210 h 5892104"/>
              <a:gd name="connsiteX26" fmla="*/ 4375363 w 4381009"/>
              <a:gd name="connsiteY26" fmla="*/ 3252283 h 5892104"/>
              <a:gd name="connsiteX27" fmla="*/ 4372697 w 4381009"/>
              <a:gd name="connsiteY27" fmla="*/ 3372146 h 5892104"/>
              <a:gd name="connsiteX28" fmla="*/ 4369718 w 4381009"/>
              <a:gd name="connsiteY28" fmla="*/ 3489587 h 5892104"/>
              <a:gd name="connsiteX29" fmla="*/ 4365170 w 4381009"/>
              <a:gd name="connsiteY29" fmla="*/ 3606423 h 5892104"/>
              <a:gd name="connsiteX30" fmla="*/ 4360309 w 4381009"/>
              <a:gd name="connsiteY30" fmla="*/ 3721443 h 5892104"/>
              <a:gd name="connsiteX31" fmla="*/ 4355918 w 4381009"/>
              <a:gd name="connsiteY31" fmla="*/ 3834041 h 5892104"/>
              <a:gd name="connsiteX32" fmla="*/ 4343529 w 4381009"/>
              <a:gd name="connsiteY32" fmla="*/ 4053789 h 5892104"/>
              <a:gd name="connsiteX33" fmla="*/ 4330356 w 4381009"/>
              <a:gd name="connsiteY33" fmla="*/ 4264457 h 5892104"/>
              <a:gd name="connsiteX34" fmla="*/ 4316556 w 4381009"/>
              <a:gd name="connsiteY34" fmla="*/ 4466650 h 5892104"/>
              <a:gd name="connsiteX35" fmla="*/ 4301344 w 4381009"/>
              <a:gd name="connsiteY35" fmla="*/ 4657946 h 5892104"/>
              <a:gd name="connsiteX36" fmla="*/ 4285506 w 4381009"/>
              <a:gd name="connsiteY36" fmla="*/ 4840767 h 5892104"/>
              <a:gd name="connsiteX37" fmla="*/ 4268412 w 4381009"/>
              <a:gd name="connsiteY37" fmla="*/ 5010269 h 5892104"/>
              <a:gd name="connsiteX38" fmla="*/ 4251633 w 4381009"/>
              <a:gd name="connsiteY38" fmla="*/ 5169481 h 5892104"/>
              <a:gd name="connsiteX39" fmla="*/ 4234853 w 4381009"/>
              <a:gd name="connsiteY39" fmla="*/ 5315980 h 5892104"/>
              <a:gd name="connsiteX40" fmla="*/ 4219014 w 4381009"/>
              <a:gd name="connsiteY40" fmla="*/ 5450371 h 5892104"/>
              <a:gd name="connsiteX41" fmla="*/ 4203959 w 4381009"/>
              <a:gd name="connsiteY41" fmla="*/ 5569628 h 5892104"/>
              <a:gd name="connsiteX42" fmla="*/ 4189689 w 4381009"/>
              <a:gd name="connsiteY42" fmla="*/ 5677384 h 5892104"/>
              <a:gd name="connsiteX43" fmla="*/ 4177770 w 4381009"/>
              <a:gd name="connsiteY43" fmla="*/ 5768189 h 5892104"/>
              <a:gd name="connsiteX44" fmla="*/ 4166479 w 4381009"/>
              <a:gd name="connsiteY44" fmla="*/ 5844465 h 5892104"/>
              <a:gd name="connsiteX45" fmla="*/ 4159132 w 4381009"/>
              <a:gd name="connsiteY45" fmla="*/ 5892104 h 5892104"/>
              <a:gd name="connsiteX46" fmla="*/ 0 w 4381009"/>
              <a:gd name="connsiteY46" fmla="*/ 5892104 h 5892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4381009" h="5892104">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863029" y="1012004"/>
            <a:ext cx="3416158" cy="4795408"/>
          </a:xfrm>
          <a:prstGeom prst="ellipse">
            <a:avLst/>
          </a:prstGeom>
        </p:spPr>
        <p:txBody>
          <a:bodyPr vert="horz" lIns="91440" tIns="45720" rIns="91440" bIns="45720" rtlCol="0">
            <a:normAutofit/>
          </a:bodyPr>
          <a:lstStyle/>
          <a:p>
            <a:r>
              <a:rPr lang="en-US" b="1" kern="1200">
                <a:solidFill>
                  <a:srgbClr val="FFFFFF"/>
                </a:solidFill>
                <a:latin typeface="+mj-lt"/>
                <a:ea typeface="+mj-ea"/>
                <a:cs typeface="+mj-cs"/>
              </a:rPr>
              <a:t>SMART Question</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graphicFrame>
        <p:nvGraphicFramePr>
          <p:cNvPr id="25" name="Content Placeholder 5">
            <a:extLst>
              <a:ext uri="{FF2B5EF4-FFF2-40B4-BE49-F238E27FC236}">
                <a16:creationId xmlns:a16="http://schemas.microsoft.com/office/drawing/2014/main" id="{5ECC81FF-F78A-4F09-91D1-C3F5B858F843}"/>
              </a:ext>
            </a:extLst>
          </p:cNvPr>
          <p:cNvGraphicFramePr>
            <a:graphicFrameLocks noGrp="1"/>
          </p:cNvGraphicFramePr>
          <p:nvPr>
            <p:ph idx="1"/>
            <p:extLst>
              <p:ext uri="{D42A27DB-BD31-4B8C-83A1-F6EECF244321}">
                <p14:modId xmlns:p14="http://schemas.microsoft.com/office/powerpoint/2010/main" val="3263221597"/>
              </p:ext>
            </p:extLst>
          </p:nvPr>
        </p:nvGraphicFramePr>
        <p:xfrm>
          <a:off x="5194300" y="470924"/>
          <a:ext cx="6513604" cy="58854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74161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Data Cleaning</a:t>
            </a: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5" name="Content Placeholder 4">
            <a:extLst>
              <a:ext uri="{FF2B5EF4-FFF2-40B4-BE49-F238E27FC236}">
                <a16:creationId xmlns:a16="http://schemas.microsoft.com/office/drawing/2014/main" id="{D864F926-97FD-D342-B3F4-89D9FF59A26D}"/>
              </a:ext>
            </a:extLst>
          </p:cNvPr>
          <p:cNvPicPr>
            <a:picLocks noGrp="1" noChangeAspect="1"/>
          </p:cNvPicPr>
          <p:nvPr>
            <p:ph idx="1"/>
          </p:nvPr>
        </p:nvPicPr>
        <p:blipFill rotWithShape="1">
          <a:blip r:embed="rId2"/>
          <a:srcRect l="1085" t="16939" r="49411" b="4123"/>
          <a:stretch/>
        </p:blipFill>
        <p:spPr>
          <a:xfrm>
            <a:off x="3563773" y="681037"/>
            <a:ext cx="4068926" cy="4055086"/>
          </a:xfrm>
        </p:spPr>
      </p:pic>
      <p:pic>
        <p:nvPicPr>
          <p:cNvPr id="9" name="Picture 8">
            <a:extLst>
              <a:ext uri="{FF2B5EF4-FFF2-40B4-BE49-F238E27FC236}">
                <a16:creationId xmlns:a16="http://schemas.microsoft.com/office/drawing/2014/main" id="{70B67711-1D7C-F94D-9405-63531A47A4B9}"/>
              </a:ext>
            </a:extLst>
          </p:cNvPr>
          <p:cNvPicPr>
            <a:picLocks noChangeAspect="1"/>
          </p:cNvPicPr>
          <p:nvPr/>
        </p:nvPicPr>
        <p:blipFill rotWithShape="1">
          <a:blip r:embed="rId3"/>
          <a:srcRect l="3894" t="25812" r="70232" b="52265"/>
          <a:stretch/>
        </p:blipFill>
        <p:spPr>
          <a:xfrm>
            <a:off x="8522677" y="2082873"/>
            <a:ext cx="2974813" cy="1575402"/>
          </a:xfrm>
          <a:prstGeom prst="rect">
            <a:avLst/>
          </a:prstGeom>
        </p:spPr>
      </p:pic>
      <p:sp>
        <p:nvSpPr>
          <p:cNvPr id="12" name="Right Arrow 11">
            <a:extLst>
              <a:ext uri="{FF2B5EF4-FFF2-40B4-BE49-F238E27FC236}">
                <a16:creationId xmlns:a16="http://schemas.microsoft.com/office/drawing/2014/main" id="{23BE5B3E-C8DA-BF4A-8BC3-7A1E4E24B7A4}"/>
              </a:ext>
            </a:extLst>
          </p:cNvPr>
          <p:cNvSpPr/>
          <p:nvPr/>
        </p:nvSpPr>
        <p:spPr>
          <a:xfrm>
            <a:off x="7799384" y="2719754"/>
            <a:ext cx="535724" cy="41030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27545E13-60D4-9847-8598-CBAAECDBE2E9}"/>
              </a:ext>
            </a:extLst>
          </p:cNvPr>
          <p:cNvSpPr txBox="1"/>
          <p:nvPr/>
        </p:nvSpPr>
        <p:spPr>
          <a:xfrm>
            <a:off x="2326607" y="4979577"/>
            <a:ext cx="9684190" cy="3139321"/>
          </a:xfrm>
          <a:prstGeom prst="rect">
            <a:avLst/>
          </a:prstGeom>
          <a:noFill/>
        </p:spPr>
        <p:txBody>
          <a:bodyPr wrap="none" rtlCol="0">
            <a:spAutoFit/>
          </a:bodyPr>
          <a:lstStyle/>
          <a:p>
            <a:pPr marL="305435" indent="-305435">
              <a:buFont typeface="Wingdings" panose="05020102010507070707" pitchFamily="18" charset="2"/>
              <a:buChar char="§"/>
            </a:pPr>
            <a:r>
              <a:rPr lang="en-US" dirty="0">
                <a:solidFill>
                  <a:schemeClr val="tx1"/>
                </a:solidFill>
              </a:rPr>
              <a:t>We found the NA values in each column and deleted those rows, thereby getting a new </a:t>
            </a:r>
            <a:r>
              <a:rPr lang="en-US" dirty="0" err="1">
                <a:solidFill>
                  <a:schemeClr val="tx1"/>
                </a:solidFill>
              </a:rPr>
              <a:t>dataframe</a:t>
            </a:r>
            <a:endParaRPr lang="en-US" dirty="0">
              <a:solidFill>
                <a:schemeClr val="tx1"/>
              </a:solidFill>
            </a:endParaRPr>
          </a:p>
          <a:p>
            <a:pPr marL="305435" indent="-305435">
              <a:buFont typeface="Wingdings" panose="05020102010507070707" pitchFamily="18" charset="2"/>
              <a:buChar char="§"/>
            </a:pPr>
            <a:r>
              <a:rPr lang="en-US" dirty="0">
                <a:solidFill>
                  <a:schemeClr val="tx1"/>
                </a:solidFill>
              </a:rPr>
              <a:t>In this new </a:t>
            </a:r>
            <a:r>
              <a:rPr lang="en-US" dirty="0" err="1">
                <a:solidFill>
                  <a:schemeClr val="tx1"/>
                </a:solidFill>
              </a:rPr>
              <a:t>dataframe</a:t>
            </a:r>
            <a:r>
              <a:rPr lang="en-US" dirty="0">
                <a:solidFill>
                  <a:schemeClr val="tx1"/>
                </a:solidFill>
              </a:rPr>
              <a:t>, the categories column consists of many sub-categories.</a:t>
            </a:r>
          </a:p>
          <a:p>
            <a:pPr marL="305435" indent="-305435">
              <a:buFont typeface="Wingdings" panose="05020102010507070707" pitchFamily="18" charset="2"/>
              <a:buChar char="§"/>
            </a:pPr>
            <a:r>
              <a:rPr lang="en-US" dirty="0">
                <a:solidFill>
                  <a:schemeClr val="tx1"/>
                </a:solidFill>
              </a:rPr>
              <a:t>We split the categories and see that </a:t>
            </a:r>
            <a:r>
              <a:rPr lang="en-US" dirty="0">
                <a:solidFill>
                  <a:schemeClr val="tx1"/>
                </a:solidFill>
                <a:ea typeface="+mn-lt"/>
                <a:cs typeface="+mn-lt"/>
              </a:rPr>
              <a:t>since there are 1000 comma -</a:t>
            </a:r>
            <a:r>
              <a:rPr lang="en-US" dirty="0" err="1">
                <a:solidFill>
                  <a:schemeClr val="tx1"/>
                </a:solidFill>
                <a:ea typeface="+mn-lt"/>
                <a:cs typeface="+mn-lt"/>
              </a:rPr>
              <a:t>seperated</a:t>
            </a:r>
            <a:r>
              <a:rPr lang="en-US" dirty="0">
                <a:solidFill>
                  <a:schemeClr val="tx1"/>
                </a:solidFill>
                <a:ea typeface="+mn-lt"/>
                <a:cs typeface="+mn-lt"/>
              </a:rPr>
              <a:t> values which maybe</a:t>
            </a:r>
          </a:p>
          <a:p>
            <a:r>
              <a:rPr lang="en-US" dirty="0">
                <a:solidFill>
                  <a:schemeClr val="tx1"/>
                </a:solidFill>
                <a:ea typeface="+mn-lt"/>
                <a:cs typeface="+mn-lt"/>
              </a:rPr>
              <a:t>      similar to each other but differ by name hence, we cannot implement one hot encoding.</a:t>
            </a:r>
          </a:p>
          <a:p>
            <a:pPr marL="285750" indent="-285750">
              <a:buFont typeface="Wingdings" pitchFamily="2" charset="2"/>
              <a:buChar char="§"/>
            </a:pPr>
            <a:r>
              <a:rPr lang="en-US" dirty="0">
                <a:ea typeface="+mn-lt"/>
                <a:cs typeface="+mn-lt"/>
              </a:rPr>
              <a:t> Then we grouped these 1000 comma-separated values in to 10 major categories.</a:t>
            </a:r>
            <a:endParaRPr lang="en-US" dirty="0">
              <a:solidFill>
                <a:schemeClr val="tx1"/>
              </a:solidFill>
              <a:ea typeface="+mn-lt"/>
              <a:cs typeface="+mn-lt"/>
            </a:endParaRPr>
          </a:p>
          <a:p>
            <a:endParaRPr lang="en-US" dirty="0">
              <a:ea typeface="+mn-lt"/>
              <a:cs typeface="+mn-lt"/>
            </a:endParaRPr>
          </a:p>
          <a:p>
            <a:endParaRPr lang="en-US" dirty="0">
              <a:solidFill>
                <a:schemeClr val="tx1"/>
              </a:solidFill>
              <a:ea typeface="+mn-lt"/>
              <a:cs typeface="+mn-lt"/>
            </a:endParaRPr>
          </a:p>
          <a:p>
            <a:endParaRPr lang="en-US" dirty="0">
              <a:solidFill>
                <a:schemeClr val="tx1"/>
              </a:solidFill>
              <a:ea typeface="+mn-lt"/>
              <a:cs typeface="+mn-lt"/>
            </a:endParaRPr>
          </a:p>
          <a:p>
            <a:endParaRPr lang="en-US" dirty="0">
              <a:solidFill>
                <a:schemeClr val="tx1"/>
              </a:solidFill>
              <a:ea typeface="+mn-lt"/>
              <a:cs typeface="+mn-lt"/>
            </a:endParaRPr>
          </a:p>
          <a:p>
            <a:endParaRPr lang="en-US" dirty="0">
              <a:solidFill>
                <a:schemeClr val="tx1"/>
              </a:solidFill>
            </a:endParaRPr>
          </a:p>
          <a:p>
            <a:endParaRPr lang="en-US" dirty="0"/>
          </a:p>
        </p:txBody>
      </p:sp>
    </p:spTree>
    <p:extLst>
      <p:ext uri="{BB962C8B-B14F-4D97-AF65-F5344CB8AC3E}">
        <p14:creationId xmlns:p14="http://schemas.microsoft.com/office/powerpoint/2010/main" val="2571020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Normality Test</a:t>
            </a:r>
          </a:p>
        </p:txBody>
      </p:sp>
      <p:pic>
        <p:nvPicPr>
          <p:cNvPr id="11" name="Picture 10">
            <a:extLst>
              <a:ext uri="{FF2B5EF4-FFF2-40B4-BE49-F238E27FC236}">
                <a16:creationId xmlns:a16="http://schemas.microsoft.com/office/drawing/2014/main" id="{EF1745EC-254B-6A46-BB67-C4C6C0B548BA}"/>
              </a:ext>
            </a:extLst>
          </p:cNvPr>
          <p:cNvPicPr>
            <a:picLocks noChangeAspect="1"/>
          </p:cNvPicPr>
          <p:nvPr/>
        </p:nvPicPr>
        <p:blipFill rotWithShape="1">
          <a:blip r:embed="rId2"/>
          <a:srcRect l="5057" t="15219" r="48515" b="40000"/>
          <a:stretch/>
        </p:blipFill>
        <p:spPr>
          <a:xfrm>
            <a:off x="3837213" y="472157"/>
            <a:ext cx="6855130" cy="4132500"/>
          </a:xfrm>
          <a:prstGeom prst="rect">
            <a:avLst/>
          </a:prstGeom>
        </p:spPr>
      </p:pic>
      <p:sp>
        <p:nvSpPr>
          <p:cNvPr id="12" name="TextBox 11">
            <a:extLst>
              <a:ext uri="{FF2B5EF4-FFF2-40B4-BE49-F238E27FC236}">
                <a16:creationId xmlns:a16="http://schemas.microsoft.com/office/drawing/2014/main" id="{A856EFEA-F896-6646-8AF8-F6398CB37D1E}"/>
              </a:ext>
            </a:extLst>
          </p:cNvPr>
          <p:cNvSpPr txBox="1"/>
          <p:nvPr/>
        </p:nvSpPr>
        <p:spPr>
          <a:xfrm>
            <a:off x="3437710" y="5240215"/>
            <a:ext cx="5940751"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The above graph shows that Star Ratings are not Normally distributed as anticipated. The normal distribution curve is slightly Left-Skewed. And most of the ratings lie between 3 to 4.5</a:t>
            </a:r>
          </a:p>
        </p:txBody>
      </p:sp>
    </p:spTree>
    <p:extLst>
      <p:ext uri="{BB962C8B-B14F-4D97-AF65-F5344CB8AC3E}">
        <p14:creationId xmlns:p14="http://schemas.microsoft.com/office/powerpoint/2010/main" val="8473823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b="1" dirty="0">
                <a:solidFill>
                  <a:schemeClr val="bg1"/>
                </a:solidFill>
              </a:rPr>
              <a:t>Exploratory Data Analysis (EDA)- STATE</a:t>
            </a:r>
            <a:endParaRPr lang="en-US" sz="2200" b="1" kern="1200" dirty="0">
              <a:solidFill>
                <a:schemeClr val="bg1"/>
              </a:solidFill>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16" name="Content Placeholder 4">
            <a:extLst>
              <a:ext uri="{FF2B5EF4-FFF2-40B4-BE49-F238E27FC236}">
                <a16:creationId xmlns:a16="http://schemas.microsoft.com/office/drawing/2014/main" id="{FE499D90-5876-CD48-84C5-1A985010A62D}"/>
              </a:ext>
            </a:extLst>
          </p:cNvPr>
          <p:cNvPicPr>
            <a:picLocks noGrp="1" noChangeAspect="1"/>
          </p:cNvPicPr>
          <p:nvPr>
            <p:ph idx="1"/>
          </p:nvPr>
        </p:nvPicPr>
        <p:blipFill>
          <a:blip r:embed="rId2"/>
          <a:stretch>
            <a:fillRect/>
          </a:stretch>
        </p:blipFill>
        <p:spPr>
          <a:xfrm>
            <a:off x="3683072" y="349919"/>
            <a:ext cx="7814418" cy="4351338"/>
          </a:xfrm>
        </p:spPr>
      </p:pic>
      <p:sp>
        <p:nvSpPr>
          <p:cNvPr id="11" name="TextBox 10">
            <a:extLst>
              <a:ext uri="{FF2B5EF4-FFF2-40B4-BE49-F238E27FC236}">
                <a16:creationId xmlns:a16="http://schemas.microsoft.com/office/drawing/2014/main" id="{C069CD2D-603F-1D45-99D0-BBD78E1115B9}"/>
              </a:ext>
            </a:extLst>
          </p:cNvPr>
          <p:cNvSpPr txBox="1"/>
          <p:nvPr/>
        </p:nvSpPr>
        <p:spPr>
          <a:xfrm>
            <a:off x="2334986" y="4701257"/>
            <a:ext cx="9162504" cy="369332"/>
          </a:xfrm>
          <a:prstGeom prst="rect">
            <a:avLst/>
          </a:prstGeom>
          <a:noFill/>
        </p:spPr>
        <p:txBody>
          <a:bodyPr wrap="square" rtlCol="0">
            <a:spAutoFit/>
          </a:bodyPr>
          <a:lstStyle/>
          <a:p>
            <a:pPr marL="285750" indent="-285750">
              <a:buFont typeface="Arial" panose="020B0604020202020204" pitchFamily="34" charset="0"/>
              <a:buChar char="•"/>
            </a:pPr>
            <a:r>
              <a:rPr lang="en-US" dirty="0"/>
              <a:t>The EDA on the States shows that Yelp is most prominent in the state of Arizona.</a:t>
            </a:r>
          </a:p>
        </p:txBody>
      </p:sp>
    </p:spTree>
    <p:extLst>
      <p:ext uri="{BB962C8B-B14F-4D97-AF65-F5344CB8AC3E}">
        <p14:creationId xmlns:p14="http://schemas.microsoft.com/office/powerpoint/2010/main" val="12462399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pic>
        <p:nvPicPr>
          <p:cNvPr id="7" name="Content Placeholder 6">
            <a:extLst>
              <a:ext uri="{FF2B5EF4-FFF2-40B4-BE49-F238E27FC236}">
                <a16:creationId xmlns:a16="http://schemas.microsoft.com/office/drawing/2014/main" id="{8DB10F0B-466B-A940-915F-34954C9BAC18}"/>
              </a:ext>
            </a:extLst>
          </p:cNvPr>
          <p:cNvPicPr>
            <a:picLocks noGrp="1" noChangeAspect="1"/>
          </p:cNvPicPr>
          <p:nvPr>
            <p:ph idx="1"/>
          </p:nvPr>
        </p:nvPicPr>
        <p:blipFill rotWithShape="1">
          <a:blip r:embed="rId2"/>
          <a:srcRect l="5126" t="15506" r="47674" b="44436"/>
          <a:stretch/>
        </p:blipFill>
        <p:spPr>
          <a:xfrm>
            <a:off x="3842658" y="920041"/>
            <a:ext cx="6241035" cy="3310431"/>
          </a:xfrm>
          <a:prstGeom prst="rect">
            <a:avLst/>
          </a:prstGeom>
        </p:spPr>
      </p:pic>
      <p:sp>
        <p:nvSpPr>
          <p:cNvPr id="8" name="TextBox 7">
            <a:extLst>
              <a:ext uri="{FF2B5EF4-FFF2-40B4-BE49-F238E27FC236}">
                <a16:creationId xmlns:a16="http://schemas.microsoft.com/office/drawing/2014/main" id="{61EC24D0-B975-5A4F-946E-30337BDC4BC6}"/>
              </a:ext>
            </a:extLst>
          </p:cNvPr>
          <p:cNvSpPr txBox="1"/>
          <p:nvPr/>
        </p:nvSpPr>
        <p:spPr>
          <a:xfrm>
            <a:off x="3842658" y="4754245"/>
            <a:ext cx="7188199" cy="1292090"/>
          </a:xfrm>
          <a:prstGeom prst="rect">
            <a:avLst/>
          </a:prstGeom>
        </p:spPr>
        <p:txBody>
          <a:bodyPr vert="horz" lIns="91440" tIns="45720" rIns="91440" bIns="45720" rtlCol="0">
            <a:normAutofit/>
          </a:bodyPr>
          <a:lstStyle/>
          <a:p>
            <a:pPr marL="285750" indent="-228600">
              <a:lnSpc>
                <a:spcPct val="90000"/>
              </a:lnSpc>
              <a:spcAft>
                <a:spcPts val="600"/>
              </a:spcAft>
              <a:buFont typeface="Arial" panose="020B0604020202020204" pitchFamily="34" charset="0"/>
              <a:buChar char="•"/>
            </a:pPr>
            <a:r>
              <a:rPr lang="en-US" dirty="0"/>
              <a:t>We can conclude that the Average star rating ranges from 3 to 4.5</a:t>
            </a:r>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spTree>
    <p:extLst>
      <p:ext uri="{BB962C8B-B14F-4D97-AF65-F5344CB8AC3E}">
        <p14:creationId xmlns:p14="http://schemas.microsoft.com/office/powerpoint/2010/main" val="35483781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D574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B419BB1-67C3-B94F-AD27-BD832209179D}"/>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b="1" kern="1200" dirty="0">
                <a:solidFill>
                  <a:srgbClr val="FFFFFF"/>
                </a:solidFill>
                <a:latin typeface="+mj-lt"/>
                <a:ea typeface="+mj-ea"/>
                <a:cs typeface="+mj-cs"/>
              </a:rPr>
              <a:t>Graphical Representation</a:t>
            </a:r>
            <a:endParaRPr lang="en-US" sz="2200" b="1" kern="1200">
              <a:solidFill>
                <a:srgbClr val="FFFFFF"/>
              </a:solidFill>
              <a:latin typeface="+mj-lt"/>
              <a:ea typeface="+mj-ea"/>
              <a:cs typeface="+mj-cs"/>
            </a:endParaRPr>
          </a:p>
        </p:txBody>
      </p:sp>
      <p:sp>
        <p:nvSpPr>
          <p:cNvPr id="8" name="TextBox 7">
            <a:extLst>
              <a:ext uri="{FF2B5EF4-FFF2-40B4-BE49-F238E27FC236}">
                <a16:creationId xmlns:a16="http://schemas.microsoft.com/office/drawing/2014/main" id="{61EC24D0-B975-5A4F-946E-30337BDC4BC6}"/>
              </a:ext>
            </a:extLst>
          </p:cNvPr>
          <p:cNvSpPr txBox="1"/>
          <p:nvPr/>
        </p:nvSpPr>
        <p:spPr>
          <a:xfrm>
            <a:off x="4038600" y="4884873"/>
            <a:ext cx="7188199" cy="1292090"/>
          </a:xfrm>
          <a:prstGeom prst="rect">
            <a:avLst/>
          </a:prstGeom>
        </p:spPr>
        <p:txBody>
          <a:bodyPr vert="horz" lIns="91440" tIns="45720" rIns="91440" bIns="45720" rtlCol="0">
            <a:normAutofit lnSpcReduction="10000"/>
          </a:bodyPr>
          <a:lstStyle/>
          <a:p>
            <a:pPr marL="342900" indent="-285750">
              <a:lnSpc>
                <a:spcPct val="90000"/>
              </a:lnSpc>
              <a:spcAft>
                <a:spcPts val="600"/>
              </a:spcAft>
              <a:buFont typeface="Arial" panose="020B0604020202020204" pitchFamily="34" charset="0"/>
              <a:buChar char="•"/>
            </a:pPr>
            <a:r>
              <a:rPr lang="en-US" dirty="0"/>
              <a:t>In some states like Florida, Texas , New Mexico there is nearly no data of star ratings which may suggest that- either Yelp is not well established in these states or the Advertisement strategies are not appropriate in these markets or there is some strong competitor in these states.</a:t>
            </a:r>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marL="285750"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a:p>
            <a:pPr indent="-228600">
              <a:lnSpc>
                <a:spcPct val="90000"/>
              </a:lnSpc>
              <a:spcAft>
                <a:spcPts val="600"/>
              </a:spcAft>
              <a:buFont typeface="Arial" panose="020B0604020202020204" pitchFamily="34" charset="0"/>
              <a:buChar char="•"/>
            </a:pPr>
            <a:endParaRPr lang="en-US" dirty="0"/>
          </a:p>
        </p:txBody>
      </p:sp>
      <p:pic>
        <p:nvPicPr>
          <p:cNvPr id="6" name="Content Placeholder 5">
            <a:extLst>
              <a:ext uri="{FF2B5EF4-FFF2-40B4-BE49-F238E27FC236}">
                <a16:creationId xmlns:a16="http://schemas.microsoft.com/office/drawing/2014/main" id="{637D864E-0646-7346-AA77-12EFE13E6B75}"/>
              </a:ext>
            </a:extLst>
          </p:cNvPr>
          <p:cNvPicPr>
            <a:picLocks noGrp="1" noChangeAspect="1"/>
          </p:cNvPicPr>
          <p:nvPr>
            <p:ph idx="1"/>
          </p:nvPr>
        </p:nvPicPr>
        <p:blipFill rotWithShape="1">
          <a:blip r:embed="rId2"/>
          <a:srcRect l="5364" t="26944" r="46700" b="24483"/>
          <a:stretch/>
        </p:blipFill>
        <p:spPr>
          <a:xfrm>
            <a:off x="4038600" y="421344"/>
            <a:ext cx="7048017" cy="4463529"/>
          </a:xfrm>
        </p:spPr>
      </p:pic>
    </p:spTree>
    <p:extLst>
      <p:ext uri="{BB962C8B-B14F-4D97-AF65-F5344CB8AC3E}">
        <p14:creationId xmlns:p14="http://schemas.microsoft.com/office/powerpoint/2010/main" val="1298104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1010</TotalTime>
  <Words>776</Words>
  <Application>Microsoft Macintosh PowerPoint</Application>
  <PresentationFormat>Widescreen</PresentationFormat>
  <Paragraphs>96</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Wingdings</vt:lpstr>
      <vt:lpstr>Office Theme</vt:lpstr>
      <vt:lpstr>Yelp Business Analysis</vt:lpstr>
      <vt:lpstr>Yelp Dataset- Yelp Challenge 2019</vt:lpstr>
      <vt:lpstr>Dataset Description</vt:lpstr>
      <vt:lpstr>SMART Question</vt:lpstr>
      <vt:lpstr>Data Cleaning</vt:lpstr>
      <vt:lpstr>Normality Test</vt:lpstr>
      <vt:lpstr>Exploratory Data Analysis (EDA)- STATE</vt:lpstr>
      <vt:lpstr>Graphical Representation</vt:lpstr>
      <vt:lpstr>Graphical Representation</vt:lpstr>
      <vt:lpstr>Graphical Representation- Stars vs Review Count</vt:lpstr>
      <vt:lpstr>Graphical Representation- Active Business vs Stars</vt:lpstr>
      <vt:lpstr>Graphical Representation</vt:lpstr>
      <vt:lpstr>Graphical Representation</vt:lpstr>
      <vt:lpstr>Top 5 rated business across us in terms of Review count</vt:lpstr>
      <vt:lpstr>Locating business coordinates on google maps</vt:lpstr>
      <vt:lpstr>Statistical Test- T-test (Stars vs Review count)</vt:lpstr>
      <vt:lpstr>Statistical Test- Chi-Squared Test </vt:lpstr>
      <vt:lpstr>Statistical Test- Anova  (Review count vs Categores)</vt:lpstr>
      <vt:lpstr>Statistical Test- Anova  (Rating vs Categories)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Yelp Business Analysis</dc:title>
  <dc:creator>Microsoft Office User</dc:creator>
  <cp:lastModifiedBy>Microsoft Office User</cp:lastModifiedBy>
  <cp:revision>12</cp:revision>
  <dcterms:created xsi:type="dcterms:W3CDTF">2019-10-15T01:07:50Z</dcterms:created>
  <dcterms:modified xsi:type="dcterms:W3CDTF">2019-10-15T17:58:06Z</dcterms:modified>
</cp:coreProperties>
</file>